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7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32A"/>
    <a:srgbClr val="E94B5B"/>
    <a:srgbClr val="5AB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7"/>
    <p:restoredTop sz="74449" autoAdjust="0"/>
  </p:normalViewPr>
  <p:slideViewPr>
    <p:cSldViewPr snapToGrid="0" snapToObjects="1">
      <p:cViewPr varScale="1">
        <p:scale>
          <a:sx n="55" d="100"/>
          <a:sy n="55" d="100"/>
        </p:scale>
        <p:origin x="1890" y="78"/>
      </p:cViewPr>
      <p:guideLst>
        <p:guide pos="217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172D8-4D3E-C64B-8C3B-C85D8E17577E}" type="datetimeFigureOut">
              <a:rPr lang="en-US" smtClean="0"/>
              <a:t>4/19/2017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44A4A-FE17-2B4B-93C0-F9CFA9DD5970}" type="slidenum">
              <a:rPr lang="en-US" smtClean="0"/>
              <a:t>‹#›</a:t>
            </a:fld>
            <a:endParaRPr lang="en-US"/>
          </a:p>
        </p:txBody>
      </p:sp>
    </p:spTree>
    <p:extLst>
      <p:ext uri="{BB962C8B-B14F-4D97-AF65-F5344CB8AC3E}">
        <p14:creationId xmlns:p14="http://schemas.microsoft.com/office/powerpoint/2010/main" val="181653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PowerPoint is designed to set the scene for your learners and can be edited to suit the needs of your lesson.</a:t>
            </a:r>
          </a:p>
          <a:p>
            <a:endParaRPr lang="en-GB" dirty="0" smtClean="0"/>
          </a:p>
          <a:p>
            <a:r>
              <a:rPr lang="en-GB" dirty="0" smtClean="0"/>
              <a:t>The 600,000 tonnes figure refers to both avoidable and unavoidable food waste. Avoidable food waste is what this lesson focuses on and included food that could have been eaten. Unavoidable food waste includes things like apple cores, skins and peelings – in other words food that couldn’t have been eaten.</a:t>
            </a:r>
          </a:p>
          <a:p>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1</a:t>
            </a:fld>
            <a:endParaRPr lang="en-US"/>
          </a:p>
        </p:txBody>
      </p:sp>
    </p:spTree>
    <p:extLst>
      <p:ext uri="{BB962C8B-B14F-4D97-AF65-F5344CB8AC3E}">
        <p14:creationId xmlns:p14="http://schemas.microsoft.com/office/powerpoint/2010/main" val="225753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than half’ refers to the avoidable food waste as opposed to unavoidable food waste.</a:t>
            </a:r>
          </a:p>
          <a:p>
            <a:endParaRPr lang="en-GB" dirty="0" smtClean="0"/>
          </a:p>
          <a:p>
            <a:r>
              <a:rPr lang="en-GB" dirty="0" smtClean="0"/>
              <a:t>Ask your learners how big they think Murrayfield stadium is? Has anyone ever been?</a:t>
            </a:r>
          </a:p>
          <a:p>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2</a:t>
            </a:fld>
            <a:endParaRPr lang="en-US"/>
          </a:p>
        </p:txBody>
      </p:sp>
    </p:spTree>
    <p:extLst>
      <p:ext uri="{BB962C8B-B14F-4D97-AF65-F5344CB8AC3E}">
        <p14:creationId xmlns:p14="http://schemas.microsoft.com/office/powerpoint/2010/main" val="204102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 are calculated for 1 year and are Scottish specific.</a:t>
            </a:r>
          </a:p>
          <a:p>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3</a:t>
            </a:fld>
            <a:endParaRPr lang="en-US"/>
          </a:p>
        </p:txBody>
      </p:sp>
    </p:spTree>
    <p:extLst>
      <p:ext uri="{BB962C8B-B14F-4D97-AF65-F5344CB8AC3E}">
        <p14:creationId xmlns:p14="http://schemas.microsoft.com/office/powerpoint/2010/main" val="31930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44A4A-FE17-2B4B-93C0-F9CFA9DD5970}" type="slidenum">
              <a:rPr lang="en-US" smtClean="0"/>
              <a:t>4</a:t>
            </a:fld>
            <a:endParaRPr lang="en-US"/>
          </a:p>
        </p:txBody>
      </p:sp>
    </p:spTree>
    <p:extLst>
      <p:ext uri="{BB962C8B-B14F-4D97-AF65-F5344CB8AC3E}">
        <p14:creationId xmlns:p14="http://schemas.microsoft.com/office/powerpoint/2010/main" val="165591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5</a:t>
            </a:fld>
            <a:endParaRPr lang="en-US"/>
          </a:p>
        </p:txBody>
      </p:sp>
    </p:spTree>
    <p:extLst>
      <p:ext uri="{BB962C8B-B14F-4D97-AF65-F5344CB8AC3E}">
        <p14:creationId xmlns:p14="http://schemas.microsoft.com/office/powerpoint/2010/main" val="14990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money that could be saved if the food was eaten instead of being thrown away. The average household in Scotland could save £460, for an individual this is £200 and for a family of 4 the potential savings rise to £700.</a:t>
            </a:r>
          </a:p>
          <a:p>
            <a:endParaRPr lang="en-GB" dirty="0" smtClean="0"/>
          </a:p>
          <a:p>
            <a:r>
              <a:rPr lang="en-GB" dirty="0" smtClean="0"/>
              <a:t>On a national level, Scottish households waste £1.1 billion worth of food every year.</a:t>
            </a:r>
          </a:p>
          <a:p>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6</a:t>
            </a:fld>
            <a:endParaRPr lang="en-US"/>
          </a:p>
        </p:txBody>
      </p:sp>
    </p:spTree>
    <p:extLst>
      <p:ext uri="{BB962C8B-B14F-4D97-AF65-F5344CB8AC3E}">
        <p14:creationId xmlns:p14="http://schemas.microsoft.com/office/powerpoint/2010/main" val="258070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7</a:t>
            </a:fld>
            <a:endParaRPr lang="en-US"/>
          </a:p>
        </p:txBody>
      </p:sp>
    </p:spTree>
    <p:extLst>
      <p:ext uri="{BB962C8B-B14F-4D97-AF65-F5344CB8AC3E}">
        <p14:creationId xmlns:p14="http://schemas.microsoft.com/office/powerpoint/2010/main" val="346222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337462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212522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63559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02285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3F0CE-DECC-E24F-A14B-8D14B0F387AC}"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49996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93F0CE-DECC-E24F-A14B-8D14B0F387AC}"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90372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93F0CE-DECC-E24F-A14B-8D14B0F387AC}"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58214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93F0CE-DECC-E24F-A14B-8D14B0F387AC}"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4682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3F0CE-DECC-E24F-A14B-8D14B0F387AC}"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3083768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3F0CE-DECC-E24F-A14B-8D14B0F387AC}"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01134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3F0CE-DECC-E24F-A14B-8D14B0F387AC}"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28518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F0CE-DECC-E24F-A14B-8D14B0F387AC}" type="datetimeFigureOut">
              <a:rPr lang="en-US" smtClean="0"/>
              <a:t>4/19/2017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4ED4D-5826-0042-80E2-53EDDB01B7C2}" type="slidenum">
              <a:rPr lang="en-US" smtClean="0"/>
              <a:t>‹#›</a:t>
            </a:fld>
            <a:endParaRPr lang="en-US"/>
          </a:p>
        </p:txBody>
      </p:sp>
    </p:spTree>
    <p:extLst>
      <p:ext uri="{BB962C8B-B14F-4D97-AF65-F5344CB8AC3E}">
        <p14:creationId xmlns:p14="http://schemas.microsoft.com/office/powerpoint/2010/main" val="2000879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054" y="2322361"/>
            <a:ext cx="5963227" cy="32899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564" y="5609317"/>
            <a:ext cx="1090308" cy="1090308"/>
          </a:xfrm>
          <a:prstGeom prst="rect">
            <a:avLst/>
          </a:prstGeom>
        </p:spPr>
      </p:pic>
      <p:sp>
        <p:nvSpPr>
          <p:cNvPr id="5" name="Rounded Rectangular Callout 4"/>
          <p:cNvSpPr>
            <a:spLocks noChangeAspect="1"/>
          </p:cNvSpPr>
          <p:nvPr/>
        </p:nvSpPr>
        <p:spPr>
          <a:xfrm>
            <a:off x="612913" y="601200"/>
            <a:ext cx="3283584" cy="1748510"/>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In Scotland we throw away 600,000 </a:t>
            </a:r>
            <a:r>
              <a:rPr lang="en-US" b="1" dirty="0" err="1">
                <a:solidFill>
                  <a:schemeClr val="bg1"/>
                </a:solidFill>
                <a:latin typeface="Arial" charset="0"/>
                <a:ea typeface="Arial" charset="0"/>
                <a:cs typeface="Arial" charset="0"/>
              </a:rPr>
              <a:t>tonnes</a:t>
            </a:r>
            <a:r>
              <a:rPr lang="en-US" b="1" dirty="0">
                <a:solidFill>
                  <a:schemeClr val="bg1"/>
                </a:solidFill>
                <a:latin typeface="Arial" charset="0"/>
                <a:ea typeface="Arial" charset="0"/>
                <a:cs typeface="Arial" charset="0"/>
              </a:rPr>
              <a:t> </a:t>
            </a:r>
            <a:r>
              <a:rPr lang="en-US" dirty="0">
                <a:solidFill>
                  <a:schemeClr val="bg1"/>
                </a:solidFill>
                <a:latin typeface="Arial" charset="0"/>
                <a:ea typeface="Arial" charset="0"/>
                <a:cs typeface="Arial" charset="0"/>
              </a:rPr>
              <a:t>of food every year from our </a:t>
            </a:r>
            <a:r>
              <a:rPr lang="en-US" dirty="0" smtClean="0">
                <a:solidFill>
                  <a:schemeClr val="bg1"/>
                </a:solidFill>
                <a:latin typeface="Arial" charset="0"/>
                <a:ea typeface="Arial" charset="0"/>
                <a:cs typeface="Arial" charset="0"/>
              </a:rPr>
              <a:t>homes.</a:t>
            </a:r>
            <a:endParaRPr lang="en-US" dirty="0" smtClean="0">
              <a:solidFill>
                <a:schemeClr val="bg1"/>
              </a:solidFill>
              <a:latin typeface="Arial" charset="0"/>
              <a:ea typeface="Arial" charset="0"/>
              <a:cs typeface="Arial" charset="0"/>
            </a:endParaRP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1323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204" y="1475455"/>
            <a:ext cx="6480000" cy="40076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605" y="5603358"/>
            <a:ext cx="1096266" cy="1096266"/>
          </a:xfrm>
          <a:prstGeom prst="rect">
            <a:avLst/>
          </a:prstGeom>
        </p:spPr>
      </p:pic>
      <p:sp>
        <p:nvSpPr>
          <p:cNvPr id="9" name="Rounded Rectangular Callout 4"/>
          <p:cNvSpPr>
            <a:spLocks noChangeAspect="1"/>
          </p:cNvSpPr>
          <p:nvPr/>
        </p:nvSpPr>
        <p:spPr>
          <a:xfrm flipH="1">
            <a:off x="5572431" y="1567554"/>
            <a:ext cx="3023915" cy="1748510"/>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...more than half of this </a:t>
            </a:r>
            <a:r>
              <a:rPr lang="en-US" dirty="0">
                <a:solidFill>
                  <a:schemeClr val="bg1"/>
                </a:solidFill>
                <a:latin typeface="Arial" charset="0"/>
                <a:ea typeface="Arial" charset="0"/>
                <a:cs typeface="Arial" charset="0"/>
              </a:rPr>
              <a:t>is food that could have been </a:t>
            </a:r>
            <a:r>
              <a:rPr lang="en-US" dirty="0" smtClean="0">
                <a:solidFill>
                  <a:schemeClr val="bg1"/>
                </a:solidFill>
                <a:latin typeface="Arial" charset="0"/>
                <a:ea typeface="Arial" charset="0"/>
                <a:cs typeface="Arial" charset="0"/>
              </a:rPr>
              <a:t>eaten.</a:t>
            </a:r>
            <a:endParaRPr lang="en-US" dirty="0">
              <a:solidFill>
                <a:schemeClr val="bg1"/>
              </a:solidFill>
              <a:latin typeface="Arial" charset="0"/>
              <a:ea typeface="Arial" charset="0"/>
              <a:cs typeface="Arial" charset="0"/>
            </a:endParaRP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a:solidFill>
                <a:schemeClr val="bg1"/>
              </a:solidFill>
              <a:latin typeface="Arial" charset="0"/>
              <a:ea typeface="Arial" charset="0"/>
              <a:cs typeface="Arial" charset="0"/>
            </a:endParaRPr>
          </a:p>
        </p:txBody>
      </p:sp>
      <p:sp>
        <p:nvSpPr>
          <p:cNvPr id="10" name="Rounded Rectangular Callout 4"/>
          <p:cNvSpPr>
            <a:spLocks noChangeAspect="1"/>
          </p:cNvSpPr>
          <p:nvPr/>
        </p:nvSpPr>
        <p:spPr>
          <a:xfrm>
            <a:off x="612913" y="601200"/>
            <a:ext cx="3283584" cy="1748510"/>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This is enough to fill up </a:t>
            </a:r>
            <a:r>
              <a:rPr lang="en-US" dirty="0" err="1">
                <a:solidFill>
                  <a:schemeClr val="bg1"/>
                </a:solidFill>
                <a:latin typeface="Arial" charset="0"/>
                <a:ea typeface="Arial" charset="0"/>
                <a:cs typeface="Arial" charset="0"/>
              </a:rPr>
              <a:t>Murrayfield</a:t>
            </a:r>
            <a:r>
              <a:rPr lang="en-US" dirty="0">
                <a:solidFill>
                  <a:schemeClr val="bg1"/>
                </a:solidFill>
                <a:latin typeface="Arial" charset="0"/>
                <a:ea typeface="Arial" charset="0"/>
                <a:cs typeface="Arial" charset="0"/>
              </a:rPr>
              <a:t> stadium 4 </a:t>
            </a:r>
            <a:r>
              <a:rPr lang="en-US" dirty="0" smtClean="0">
                <a:solidFill>
                  <a:schemeClr val="bg1"/>
                </a:solidFill>
                <a:latin typeface="Arial" charset="0"/>
                <a:ea typeface="Arial" charset="0"/>
                <a:cs typeface="Arial" charset="0"/>
              </a:rPr>
              <a:t>times over.</a:t>
            </a:r>
            <a:endParaRPr lang="en-US" dirty="0">
              <a:solidFill>
                <a:schemeClr val="bg1"/>
              </a:solidFill>
              <a:latin typeface="Arial" charset="0"/>
              <a:ea typeface="Arial" charset="0"/>
              <a:cs typeface="Arial" charset="0"/>
            </a:endParaRP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1839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609" y="2369128"/>
            <a:ext cx="5371285" cy="35867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238" y="5613991"/>
            <a:ext cx="1085633" cy="1085633"/>
          </a:xfrm>
          <a:prstGeom prst="rect">
            <a:avLst/>
          </a:prstGeom>
        </p:spPr>
      </p:pic>
      <p:sp>
        <p:nvSpPr>
          <p:cNvPr id="5" name="Rounded Rectangular Callout 4"/>
          <p:cNvSpPr>
            <a:spLocks noChangeAspect="1"/>
          </p:cNvSpPr>
          <p:nvPr/>
        </p:nvSpPr>
        <p:spPr>
          <a:xfrm>
            <a:off x="612913" y="521307"/>
            <a:ext cx="3132610"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811696 h 1929848"/>
              <a:gd name="connsiteX14" fmla="*/ 0 w 5678557"/>
              <a:gd name="connsiteY14"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46639 w 5678557"/>
              <a:gd name="connsiteY6" fmla="*/ 1391478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31918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31918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65807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08796 w 5678557"/>
              <a:gd name="connsiteY7" fmla="*/ 1398105 h 1929848"/>
              <a:gd name="connsiteX8" fmla="*/ 3200179 w 5678557"/>
              <a:gd name="connsiteY8" fmla="*/ 1929848 h 1929848"/>
              <a:gd name="connsiteX9" fmla="*/ 2662583 w 5678557"/>
              <a:gd name="connsiteY9" fmla="*/ 1398105 h 1929848"/>
              <a:gd name="connsiteX10" fmla="*/ 265807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42687 w 5678557"/>
              <a:gd name="connsiteY7" fmla="*/ 1403900 h 1929848"/>
              <a:gd name="connsiteX8" fmla="*/ 3200179 w 5678557"/>
              <a:gd name="connsiteY8" fmla="*/ 1929848 h 1929848"/>
              <a:gd name="connsiteX9" fmla="*/ 2662583 w 5678557"/>
              <a:gd name="connsiteY9" fmla="*/ 1398105 h 1929848"/>
              <a:gd name="connsiteX10" fmla="*/ 265807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3042687 w 5678557"/>
              <a:gd name="connsiteY7" fmla="*/ 1403900 h 1929848"/>
              <a:gd name="connsiteX8" fmla="*/ 3200179 w 5678557"/>
              <a:gd name="connsiteY8" fmla="*/ 1929848 h 1929848"/>
              <a:gd name="connsiteX9" fmla="*/ 2594805 w 5678557"/>
              <a:gd name="connsiteY9" fmla="*/ 1398106 h 1929848"/>
              <a:gd name="connsiteX10" fmla="*/ 265807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929848"/>
              <a:gd name="connsiteX1" fmla="*/ 282751 w 5678557"/>
              <a:gd name="connsiteY1" fmla="*/ 0 h 1929848"/>
              <a:gd name="connsiteX2" fmla="*/ 5387333 w 5678557"/>
              <a:gd name="connsiteY2" fmla="*/ 5793 h 1929848"/>
              <a:gd name="connsiteX3" fmla="*/ 5678557 w 5678557"/>
              <a:gd name="connsiteY3" fmla="*/ 231918 h 1929848"/>
              <a:gd name="connsiteX4" fmla="*/ 5678557 w 5678557"/>
              <a:gd name="connsiteY4" fmla="*/ 1159565 h 1929848"/>
              <a:gd name="connsiteX5" fmla="*/ 5678557 w 5678557"/>
              <a:gd name="connsiteY5" fmla="*/ 1159560 h 1929848"/>
              <a:gd name="connsiteX6" fmla="*/ 5404278 w 5678557"/>
              <a:gd name="connsiteY6" fmla="*/ 1397270 h 1929848"/>
              <a:gd name="connsiteX7" fmla="*/ 2983380 w 5678557"/>
              <a:gd name="connsiteY7" fmla="*/ 1403900 h 1929848"/>
              <a:gd name="connsiteX8" fmla="*/ 3200179 w 5678557"/>
              <a:gd name="connsiteY8" fmla="*/ 1929848 h 1929848"/>
              <a:gd name="connsiteX9" fmla="*/ 2594805 w 5678557"/>
              <a:gd name="connsiteY9" fmla="*/ 1398106 h 1929848"/>
              <a:gd name="connsiteX10" fmla="*/ 265807 w 5678557"/>
              <a:gd name="connsiteY10" fmla="*/ 1391478 h 1929848"/>
              <a:gd name="connsiteX11" fmla="*/ 0 w 5678557"/>
              <a:gd name="connsiteY11" fmla="*/ 1159560 h 1929848"/>
              <a:gd name="connsiteX12" fmla="*/ 0 w 5678557"/>
              <a:gd name="connsiteY12" fmla="*/ 1159565 h 1929848"/>
              <a:gd name="connsiteX13" fmla="*/ 0 w 5678557"/>
              <a:gd name="connsiteY13" fmla="*/ 231918 h 1929848"/>
              <a:gd name="connsiteX0" fmla="*/ 0 w 5678557"/>
              <a:gd name="connsiteY0" fmla="*/ 231918 h 1848741"/>
              <a:gd name="connsiteX1" fmla="*/ 282751 w 5678557"/>
              <a:gd name="connsiteY1" fmla="*/ 0 h 1848741"/>
              <a:gd name="connsiteX2" fmla="*/ 5387333 w 5678557"/>
              <a:gd name="connsiteY2" fmla="*/ 5793 h 1848741"/>
              <a:gd name="connsiteX3" fmla="*/ 5678557 w 5678557"/>
              <a:gd name="connsiteY3" fmla="*/ 231918 h 1848741"/>
              <a:gd name="connsiteX4" fmla="*/ 5678557 w 5678557"/>
              <a:gd name="connsiteY4" fmla="*/ 1159565 h 1848741"/>
              <a:gd name="connsiteX5" fmla="*/ 5678557 w 5678557"/>
              <a:gd name="connsiteY5" fmla="*/ 1159560 h 1848741"/>
              <a:gd name="connsiteX6" fmla="*/ 5404278 w 5678557"/>
              <a:gd name="connsiteY6" fmla="*/ 1397270 h 1848741"/>
              <a:gd name="connsiteX7" fmla="*/ 2983380 w 5678557"/>
              <a:gd name="connsiteY7" fmla="*/ 1403900 h 1848741"/>
              <a:gd name="connsiteX8" fmla="*/ 3132398 w 5678557"/>
              <a:gd name="connsiteY8" fmla="*/ 1848741 h 1848741"/>
              <a:gd name="connsiteX9" fmla="*/ 2594805 w 5678557"/>
              <a:gd name="connsiteY9" fmla="*/ 1398106 h 1848741"/>
              <a:gd name="connsiteX10" fmla="*/ 265807 w 5678557"/>
              <a:gd name="connsiteY10" fmla="*/ 1391478 h 1848741"/>
              <a:gd name="connsiteX11" fmla="*/ 0 w 5678557"/>
              <a:gd name="connsiteY11" fmla="*/ 1159560 h 1848741"/>
              <a:gd name="connsiteX12" fmla="*/ 0 w 5678557"/>
              <a:gd name="connsiteY12" fmla="*/ 1159565 h 1848741"/>
              <a:gd name="connsiteX13" fmla="*/ 0 w 5678557"/>
              <a:gd name="connsiteY13" fmla="*/ 231918 h 1848741"/>
              <a:gd name="connsiteX0" fmla="*/ 0 w 5678557"/>
              <a:gd name="connsiteY0" fmla="*/ 231918 h 1848741"/>
              <a:gd name="connsiteX1" fmla="*/ 282751 w 5678557"/>
              <a:gd name="connsiteY1" fmla="*/ 0 h 1848741"/>
              <a:gd name="connsiteX2" fmla="*/ 5387333 w 5678557"/>
              <a:gd name="connsiteY2" fmla="*/ 5793 h 1848741"/>
              <a:gd name="connsiteX3" fmla="*/ 5678557 w 5678557"/>
              <a:gd name="connsiteY3" fmla="*/ 231918 h 1848741"/>
              <a:gd name="connsiteX4" fmla="*/ 5678557 w 5678557"/>
              <a:gd name="connsiteY4" fmla="*/ 1159565 h 1848741"/>
              <a:gd name="connsiteX5" fmla="*/ 5678557 w 5678557"/>
              <a:gd name="connsiteY5" fmla="*/ 1159560 h 1848741"/>
              <a:gd name="connsiteX6" fmla="*/ 5387335 w 5678557"/>
              <a:gd name="connsiteY6" fmla="*/ 1403063 h 1848741"/>
              <a:gd name="connsiteX7" fmla="*/ 2983380 w 5678557"/>
              <a:gd name="connsiteY7" fmla="*/ 1403900 h 1848741"/>
              <a:gd name="connsiteX8" fmla="*/ 3132398 w 5678557"/>
              <a:gd name="connsiteY8" fmla="*/ 1848741 h 1848741"/>
              <a:gd name="connsiteX9" fmla="*/ 2594805 w 5678557"/>
              <a:gd name="connsiteY9" fmla="*/ 1398106 h 1848741"/>
              <a:gd name="connsiteX10" fmla="*/ 265807 w 5678557"/>
              <a:gd name="connsiteY10" fmla="*/ 1391478 h 1848741"/>
              <a:gd name="connsiteX11" fmla="*/ 0 w 5678557"/>
              <a:gd name="connsiteY11" fmla="*/ 1159560 h 1848741"/>
              <a:gd name="connsiteX12" fmla="*/ 0 w 5678557"/>
              <a:gd name="connsiteY12" fmla="*/ 1159565 h 1848741"/>
              <a:gd name="connsiteX13" fmla="*/ 0 w 5678557"/>
              <a:gd name="connsiteY13" fmla="*/ 231918 h 1848741"/>
              <a:gd name="connsiteX0" fmla="*/ 0 w 5678557"/>
              <a:gd name="connsiteY0" fmla="*/ 231918 h 1848741"/>
              <a:gd name="connsiteX1" fmla="*/ 282751 w 5678557"/>
              <a:gd name="connsiteY1" fmla="*/ 0 h 1848741"/>
              <a:gd name="connsiteX2" fmla="*/ 5387333 w 5678557"/>
              <a:gd name="connsiteY2" fmla="*/ 5793 h 1848741"/>
              <a:gd name="connsiteX3" fmla="*/ 5678557 w 5678557"/>
              <a:gd name="connsiteY3" fmla="*/ 231918 h 1848741"/>
              <a:gd name="connsiteX4" fmla="*/ 5678557 w 5678557"/>
              <a:gd name="connsiteY4" fmla="*/ 1159565 h 1848741"/>
              <a:gd name="connsiteX5" fmla="*/ 5678557 w 5678557"/>
              <a:gd name="connsiteY5" fmla="*/ 1159560 h 1848741"/>
              <a:gd name="connsiteX6" fmla="*/ 5387335 w 5678557"/>
              <a:gd name="connsiteY6" fmla="*/ 1403063 h 1848741"/>
              <a:gd name="connsiteX7" fmla="*/ 2983380 w 5678557"/>
              <a:gd name="connsiteY7" fmla="*/ 1403900 h 1848741"/>
              <a:gd name="connsiteX8" fmla="*/ 3132398 w 5678557"/>
              <a:gd name="connsiteY8" fmla="*/ 1848741 h 1848741"/>
              <a:gd name="connsiteX9" fmla="*/ 2594805 w 5678557"/>
              <a:gd name="connsiteY9" fmla="*/ 1398106 h 1848741"/>
              <a:gd name="connsiteX10" fmla="*/ 265807 w 5678557"/>
              <a:gd name="connsiteY10" fmla="*/ 1391478 h 1848741"/>
              <a:gd name="connsiteX11" fmla="*/ 0 w 5678557"/>
              <a:gd name="connsiteY11" fmla="*/ 1159560 h 1848741"/>
              <a:gd name="connsiteX12" fmla="*/ 0 w 5678557"/>
              <a:gd name="connsiteY12" fmla="*/ 1159565 h 1848741"/>
              <a:gd name="connsiteX13" fmla="*/ 0 w 5678557"/>
              <a:gd name="connsiteY13" fmla="*/ 231918 h 1848741"/>
              <a:gd name="connsiteX0" fmla="*/ 0 w 5678557"/>
              <a:gd name="connsiteY0" fmla="*/ 231918 h 1848741"/>
              <a:gd name="connsiteX1" fmla="*/ 282751 w 5678557"/>
              <a:gd name="connsiteY1" fmla="*/ 0 h 1848741"/>
              <a:gd name="connsiteX2" fmla="*/ 5387333 w 5678557"/>
              <a:gd name="connsiteY2" fmla="*/ 5793 h 1848741"/>
              <a:gd name="connsiteX3" fmla="*/ 5678557 w 5678557"/>
              <a:gd name="connsiteY3" fmla="*/ 231918 h 1848741"/>
              <a:gd name="connsiteX4" fmla="*/ 5678557 w 5678557"/>
              <a:gd name="connsiteY4" fmla="*/ 1159565 h 1848741"/>
              <a:gd name="connsiteX5" fmla="*/ 5678557 w 5678557"/>
              <a:gd name="connsiteY5" fmla="*/ 1159560 h 1848741"/>
              <a:gd name="connsiteX6" fmla="*/ 5387335 w 5678557"/>
              <a:gd name="connsiteY6" fmla="*/ 1403063 h 1848741"/>
              <a:gd name="connsiteX7" fmla="*/ 2983380 w 5678557"/>
              <a:gd name="connsiteY7" fmla="*/ 1403900 h 1848741"/>
              <a:gd name="connsiteX8" fmla="*/ 3132398 w 5678557"/>
              <a:gd name="connsiteY8" fmla="*/ 1848741 h 1848741"/>
              <a:gd name="connsiteX9" fmla="*/ 2594805 w 5678557"/>
              <a:gd name="connsiteY9" fmla="*/ 1398106 h 1848741"/>
              <a:gd name="connsiteX10" fmla="*/ 265807 w 5678557"/>
              <a:gd name="connsiteY10" fmla="*/ 1397271 h 1848741"/>
              <a:gd name="connsiteX11" fmla="*/ 0 w 5678557"/>
              <a:gd name="connsiteY11" fmla="*/ 1159560 h 1848741"/>
              <a:gd name="connsiteX12" fmla="*/ 0 w 5678557"/>
              <a:gd name="connsiteY12" fmla="*/ 1159565 h 1848741"/>
              <a:gd name="connsiteX13" fmla="*/ 0 w 5678557"/>
              <a:gd name="connsiteY13" fmla="*/ 231918 h 184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848741">
                <a:moveTo>
                  <a:pt x="0" y="231918"/>
                </a:moveTo>
                <a:cubicBezTo>
                  <a:pt x="0" y="103833"/>
                  <a:pt x="60521" y="5793"/>
                  <a:pt x="282751" y="0"/>
                </a:cubicBezTo>
                <a:lnTo>
                  <a:pt x="5387333" y="5793"/>
                </a:lnTo>
                <a:cubicBezTo>
                  <a:pt x="5612704" y="11587"/>
                  <a:pt x="5678557" y="103833"/>
                  <a:pt x="5678557" y="231918"/>
                </a:cubicBezTo>
                <a:lnTo>
                  <a:pt x="5678557" y="1159565"/>
                </a:lnTo>
                <a:lnTo>
                  <a:pt x="5678557" y="1159560"/>
                </a:lnTo>
                <a:cubicBezTo>
                  <a:pt x="5678557" y="1287645"/>
                  <a:pt x="5626034" y="1408857"/>
                  <a:pt x="5387335" y="1403063"/>
                </a:cubicBezTo>
                <a:lnTo>
                  <a:pt x="2983380" y="1403900"/>
                </a:lnTo>
                <a:lnTo>
                  <a:pt x="3132398" y="1848741"/>
                </a:lnTo>
                <a:lnTo>
                  <a:pt x="2594805" y="1398106"/>
                </a:lnTo>
                <a:lnTo>
                  <a:pt x="265807" y="1397271"/>
                </a:lnTo>
                <a:cubicBezTo>
                  <a:pt x="52049" y="1403063"/>
                  <a:pt x="0" y="1287645"/>
                  <a:pt x="0" y="1159560"/>
                </a:cubicBezTo>
                <a:lnTo>
                  <a:pt x="0" y="1159565"/>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We </a:t>
            </a:r>
            <a:r>
              <a:rPr lang="en-US" b="1" dirty="0" smtClean="0">
                <a:solidFill>
                  <a:schemeClr val="bg1"/>
                </a:solidFill>
                <a:latin typeface="Arial" charset="0"/>
                <a:ea typeface="Arial" charset="0"/>
                <a:cs typeface="Arial" charset="0"/>
              </a:rPr>
              <a:t>bin </a:t>
            </a:r>
            <a:r>
              <a:rPr lang="en-US" b="1" dirty="0">
                <a:solidFill>
                  <a:schemeClr val="bg1"/>
                </a:solidFill>
                <a:latin typeface="Arial" charset="0"/>
                <a:ea typeface="Arial" charset="0"/>
                <a:cs typeface="Arial" charset="0"/>
              </a:rPr>
              <a:t>£90 million </a:t>
            </a:r>
            <a:r>
              <a:rPr lang="en-US" b="1" dirty="0" smtClean="0">
                <a:solidFill>
                  <a:schemeClr val="bg1"/>
                </a:solidFill>
                <a:latin typeface="Arial" charset="0"/>
                <a:ea typeface="Arial" charset="0"/>
                <a:cs typeface="Arial" charset="0"/>
              </a:rPr>
              <a:t>worth </a:t>
            </a:r>
            <a:r>
              <a:rPr lang="en-US" dirty="0" smtClean="0">
                <a:solidFill>
                  <a:schemeClr val="bg1"/>
                </a:solidFill>
                <a:latin typeface="Arial" charset="0"/>
                <a:ea typeface="Arial" charset="0"/>
                <a:cs typeface="Arial" charset="0"/>
              </a:rPr>
              <a:t>of </a:t>
            </a:r>
            <a:r>
              <a:rPr lang="en-US" dirty="0">
                <a:solidFill>
                  <a:schemeClr val="bg1"/>
                </a:solidFill>
                <a:latin typeface="Arial" charset="0"/>
                <a:ea typeface="Arial" charset="0"/>
                <a:cs typeface="Arial" charset="0"/>
              </a:rPr>
              <a:t>bakery products</a:t>
            </a:r>
            <a:r>
              <a:rPr lang="en-US" dirty="0" smtClean="0">
                <a:solidFill>
                  <a:schemeClr val="bg1"/>
                </a:solidFill>
                <a:latin typeface="Arial" charset="0"/>
                <a:ea typeface="Arial" charset="0"/>
                <a:cs typeface="Arial" charset="0"/>
              </a:rPr>
              <a:t>...</a:t>
            </a:r>
          </a:p>
          <a:p>
            <a:pPr>
              <a:spcAft>
                <a:spcPts val="25"/>
              </a:spcAft>
            </a:pPr>
            <a:endParaRPr lang="en-US" b="1"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
        <p:nvSpPr>
          <p:cNvPr id="8" name="Rounded Rectangular Callout 4"/>
          <p:cNvSpPr>
            <a:spLocks noChangeAspect="1"/>
          </p:cNvSpPr>
          <p:nvPr/>
        </p:nvSpPr>
        <p:spPr>
          <a:xfrm flipH="1">
            <a:off x="5848086" y="1475493"/>
            <a:ext cx="2548702" cy="1197500"/>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7991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 name="connsiteX0" fmla="*/ 0 w 5678557"/>
              <a:gd name="connsiteY0" fmla="*/ 231370 h 1798456"/>
              <a:gd name="connsiteX1" fmla="*/ 365482 w 5678557"/>
              <a:gd name="connsiteY1" fmla="*/ 0 h 1798456"/>
              <a:gd name="connsiteX2" fmla="*/ 5347383 w 5678557"/>
              <a:gd name="connsiteY2" fmla="*/ 4488 h 1798456"/>
              <a:gd name="connsiteX3" fmla="*/ 5678557 w 5678557"/>
              <a:gd name="connsiteY3" fmla="*/ 231370 h 1798456"/>
              <a:gd name="connsiteX4" fmla="*/ 5678557 w 5678557"/>
              <a:gd name="connsiteY4" fmla="*/ 1159017 h 1798456"/>
              <a:gd name="connsiteX5" fmla="*/ 5678557 w 5678557"/>
              <a:gd name="connsiteY5" fmla="*/ 1159012 h 1798456"/>
              <a:gd name="connsiteX6" fmla="*/ 5329613 w 5678557"/>
              <a:gd name="connsiteY6" fmla="*/ 1395966 h 1798456"/>
              <a:gd name="connsiteX7" fmla="*/ 3038572 w 5678557"/>
              <a:gd name="connsiteY7" fmla="*/ 1397557 h 1798456"/>
              <a:gd name="connsiteX8" fmla="*/ 3122830 w 5678557"/>
              <a:gd name="connsiteY8" fmla="*/ 1798456 h 1798456"/>
              <a:gd name="connsiteX9" fmla="*/ 2679911 w 5678557"/>
              <a:gd name="connsiteY9" fmla="*/ 1397557 h 1798456"/>
              <a:gd name="connsiteX10" fmla="*/ 376641 w 5678557"/>
              <a:gd name="connsiteY10" fmla="*/ 1395966 h 1798456"/>
              <a:gd name="connsiteX11" fmla="*/ 0 w 5678557"/>
              <a:gd name="connsiteY11" fmla="*/ 1159012 h 1798456"/>
              <a:gd name="connsiteX12" fmla="*/ 0 w 5678557"/>
              <a:gd name="connsiteY12" fmla="*/ 1166043 h 1798456"/>
              <a:gd name="connsiteX13" fmla="*/ 0 w 5678557"/>
              <a:gd name="connsiteY13" fmla="*/ 231370 h 179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8456">
                <a:moveTo>
                  <a:pt x="0" y="231370"/>
                </a:moveTo>
                <a:cubicBezTo>
                  <a:pt x="0" y="103285"/>
                  <a:pt x="119690" y="3513"/>
                  <a:pt x="365482" y="0"/>
                </a:cubicBezTo>
                <a:lnTo>
                  <a:pt x="5347383" y="4488"/>
                </a:lnTo>
                <a:cubicBezTo>
                  <a:pt x="5475468" y="4488"/>
                  <a:pt x="5678557" y="57616"/>
                  <a:pt x="5678557" y="231370"/>
                </a:cubicBezTo>
                <a:lnTo>
                  <a:pt x="5678557" y="1159017"/>
                </a:lnTo>
                <a:lnTo>
                  <a:pt x="5678557" y="1159012"/>
                </a:lnTo>
                <a:cubicBezTo>
                  <a:pt x="5678557" y="1332766"/>
                  <a:pt x="5457698" y="1395966"/>
                  <a:pt x="5329613" y="1395966"/>
                </a:cubicBezTo>
                <a:lnTo>
                  <a:pt x="3038572" y="1397557"/>
                </a:lnTo>
                <a:lnTo>
                  <a:pt x="3122830" y="1798456"/>
                </a:lnTo>
                <a:lnTo>
                  <a:pt x="2679911" y="1397557"/>
                </a:lnTo>
                <a:lnTo>
                  <a:pt x="376641" y="1395966"/>
                </a:lnTo>
                <a:cubicBezTo>
                  <a:pt x="103154" y="1392453"/>
                  <a:pt x="0" y="1287097"/>
                  <a:pt x="0" y="1159012"/>
                </a:cubicBezTo>
                <a:lnTo>
                  <a:pt x="0" y="1166043"/>
                </a:lnTo>
                <a:lnTo>
                  <a:pt x="0" y="231370"/>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...we waste </a:t>
            </a:r>
            <a:r>
              <a:rPr lang="en-US" dirty="0">
                <a:solidFill>
                  <a:schemeClr val="bg1"/>
                </a:solidFill>
                <a:latin typeface="Arial" charset="0"/>
                <a:ea typeface="Arial" charset="0"/>
                <a:cs typeface="Arial" charset="0"/>
              </a:rPr>
              <a:t>2 million slices of bread a </a:t>
            </a:r>
            <a:r>
              <a:rPr lang="en-US" dirty="0" smtClean="0">
                <a:solidFill>
                  <a:schemeClr val="bg1"/>
                </a:solidFill>
                <a:latin typeface="Arial" charset="0"/>
                <a:ea typeface="Arial" charset="0"/>
                <a:cs typeface="Arial" charset="0"/>
              </a:rPr>
              <a:t>day.</a:t>
            </a:r>
            <a:endParaRPr lang="en-US" dirty="0" smtClean="0">
              <a:solidFill>
                <a:schemeClr val="bg1"/>
              </a:solidFill>
              <a:latin typeface="Arial" charset="0"/>
              <a:ea typeface="Arial" charset="0"/>
              <a:cs typeface="Arial" charset="0"/>
            </a:endParaRPr>
          </a:p>
          <a:p>
            <a:pPr>
              <a:spcAft>
                <a:spcPts val="25"/>
              </a:spcAft>
            </a:pPr>
            <a:endParaRPr lang="en-US"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878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836" y="2440934"/>
            <a:ext cx="5111855" cy="35149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810" y="5539563"/>
            <a:ext cx="1160061" cy="1160061"/>
          </a:xfrm>
          <a:prstGeom prst="rect">
            <a:avLst/>
          </a:prstGeom>
        </p:spPr>
      </p:pic>
      <p:sp>
        <p:nvSpPr>
          <p:cNvPr id="6" name="Rounded Rectangular Callout 4"/>
          <p:cNvSpPr>
            <a:spLocks noChangeAspect="1"/>
          </p:cNvSpPr>
          <p:nvPr/>
        </p:nvSpPr>
        <p:spPr>
          <a:xfrm flipH="1">
            <a:off x="5646391" y="943623"/>
            <a:ext cx="3269479" cy="2025509"/>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...enough to make everyone in Scotland </a:t>
            </a:r>
            <a:r>
              <a:rPr lang="en-US" dirty="0">
                <a:solidFill>
                  <a:schemeClr val="bg1"/>
                </a:solidFill>
                <a:latin typeface="Arial" charset="0"/>
                <a:ea typeface="Arial" charset="0"/>
                <a:cs typeface="Arial" charset="0"/>
              </a:rPr>
              <a:t>a bacon </a:t>
            </a:r>
            <a:r>
              <a:rPr lang="en-US" dirty="0" err="1">
                <a:solidFill>
                  <a:schemeClr val="bg1"/>
                </a:solidFill>
                <a:latin typeface="Arial" charset="0"/>
                <a:ea typeface="Arial" charset="0"/>
                <a:cs typeface="Arial" charset="0"/>
              </a:rPr>
              <a:t>buttie</a:t>
            </a:r>
            <a:r>
              <a:rPr lang="en-US" dirty="0">
                <a:solidFill>
                  <a:schemeClr val="bg1"/>
                </a:solidFill>
                <a:latin typeface="Arial" charset="0"/>
                <a:ea typeface="Arial" charset="0"/>
                <a:cs typeface="Arial" charset="0"/>
              </a:rPr>
              <a:t> every Saturday for the next </a:t>
            </a:r>
            <a:r>
              <a:rPr lang="en-US" dirty="0" smtClean="0">
                <a:solidFill>
                  <a:schemeClr val="bg1"/>
                </a:solidFill>
                <a:latin typeface="Arial" charset="0"/>
                <a:ea typeface="Arial" charset="0"/>
                <a:cs typeface="Arial" charset="0"/>
              </a:rPr>
              <a:t>year.</a:t>
            </a:r>
            <a:endParaRPr lang="en-US" dirty="0" smtClean="0">
              <a:solidFill>
                <a:schemeClr val="bg1"/>
              </a:solidFill>
              <a:latin typeface="Arial" charset="0"/>
              <a:ea typeface="Arial" charset="0"/>
              <a:cs typeface="Arial" charset="0"/>
            </a:endParaRPr>
          </a:p>
          <a:p>
            <a:pPr>
              <a:spcAft>
                <a:spcPts val="25"/>
              </a:spcAft>
            </a:pPr>
            <a:endParaRPr lang="en-US" b="1"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
        <p:nvSpPr>
          <p:cNvPr id="8" name="Rounded Rectangular Callout 4"/>
          <p:cNvSpPr>
            <a:spLocks noChangeAspect="1"/>
          </p:cNvSpPr>
          <p:nvPr/>
        </p:nvSpPr>
        <p:spPr>
          <a:xfrm>
            <a:off x="612913" y="601200"/>
            <a:ext cx="3283584"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We waste £190 million </a:t>
            </a:r>
            <a:r>
              <a:rPr lang="en-US" dirty="0" smtClean="0">
                <a:solidFill>
                  <a:schemeClr val="bg1"/>
                </a:solidFill>
                <a:latin typeface="Arial" charset="0"/>
                <a:ea typeface="Arial" charset="0"/>
                <a:cs typeface="Arial" charset="0"/>
              </a:rPr>
              <a:t>worth of</a:t>
            </a:r>
            <a:r>
              <a:rPr lang="en-US" dirty="0" smtClean="0">
                <a:solidFill>
                  <a:schemeClr val="bg1"/>
                </a:solidFill>
                <a:latin typeface="Arial" charset="0"/>
                <a:ea typeface="Arial" charset="0"/>
                <a:cs typeface="Arial" charset="0"/>
              </a:rPr>
              <a:t> </a:t>
            </a:r>
            <a:r>
              <a:rPr lang="en-US" dirty="0">
                <a:solidFill>
                  <a:schemeClr val="bg1"/>
                </a:solidFill>
                <a:latin typeface="Arial" charset="0"/>
                <a:ea typeface="Arial" charset="0"/>
                <a:cs typeface="Arial" charset="0"/>
              </a:rPr>
              <a:t>fresh meat </a:t>
            </a:r>
            <a:r>
              <a:rPr lang="en-US" dirty="0">
                <a:solidFill>
                  <a:schemeClr val="bg1"/>
                </a:solidFill>
                <a:latin typeface="Arial" charset="0"/>
                <a:ea typeface="Arial" charset="0"/>
                <a:cs typeface="Arial" charset="0"/>
              </a:rPr>
              <a:t>&amp;</a:t>
            </a:r>
            <a:r>
              <a:rPr lang="en-US" dirty="0" smtClean="0">
                <a:solidFill>
                  <a:schemeClr val="bg1"/>
                </a:solidFill>
                <a:latin typeface="Arial" charset="0"/>
                <a:ea typeface="Arial" charset="0"/>
                <a:cs typeface="Arial" charset="0"/>
              </a:rPr>
              <a:t> </a:t>
            </a:r>
            <a:r>
              <a:rPr lang="en-US" dirty="0">
                <a:solidFill>
                  <a:schemeClr val="bg1"/>
                </a:solidFill>
                <a:latin typeface="Arial" charset="0"/>
                <a:ea typeface="Arial" charset="0"/>
                <a:cs typeface="Arial" charset="0"/>
              </a:rPr>
              <a:t>fish...</a:t>
            </a: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14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068" y="2109651"/>
            <a:ext cx="3575876" cy="40369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204" y="5315957"/>
            <a:ext cx="1383667" cy="1383667"/>
          </a:xfrm>
          <a:prstGeom prst="rect">
            <a:avLst/>
          </a:prstGeom>
        </p:spPr>
      </p:pic>
      <p:sp>
        <p:nvSpPr>
          <p:cNvPr id="5" name="Rounded Rectangular Callout 4"/>
          <p:cNvSpPr>
            <a:spLocks noChangeAspect="1"/>
          </p:cNvSpPr>
          <p:nvPr/>
        </p:nvSpPr>
        <p:spPr>
          <a:xfrm>
            <a:off x="612913" y="601200"/>
            <a:ext cx="4320000" cy="917513"/>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7364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7204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509663 w 5678557"/>
              <a:gd name="connsiteY11" fmla="*/ 1398681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509663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8557" h="1929848">
                <a:moveTo>
                  <a:pt x="0" y="231918"/>
                </a:moveTo>
                <a:cubicBezTo>
                  <a:pt x="0" y="103833"/>
                  <a:pt x="27304" y="0"/>
                  <a:pt x="155389" y="0"/>
                </a:cubicBezTo>
                <a:lnTo>
                  <a:pt x="946426" y="0"/>
                </a:lnTo>
                <a:lnTo>
                  <a:pt x="946426" y="0"/>
                </a:lnTo>
                <a:lnTo>
                  <a:pt x="2366065" y="0"/>
                </a:lnTo>
                <a:lnTo>
                  <a:pt x="5505161" y="0"/>
                </a:lnTo>
                <a:cubicBezTo>
                  <a:pt x="5633246" y="0"/>
                  <a:pt x="5678557" y="103833"/>
                  <a:pt x="5678557" y="231918"/>
                </a:cubicBezTo>
                <a:lnTo>
                  <a:pt x="5678557" y="811696"/>
                </a:lnTo>
                <a:lnTo>
                  <a:pt x="5678557" y="811696"/>
                </a:lnTo>
                <a:lnTo>
                  <a:pt x="5678557" y="1159565"/>
                </a:lnTo>
                <a:lnTo>
                  <a:pt x="5678557" y="1159560"/>
                </a:lnTo>
                <a:cubicBezTo>
                  <a:pt x="5678557" y="1287645"/>
                  <a:pt x="5637748" y="1391477"/>
                  <a:pt x="5509663" y="1391477"/>
                </a:cubicBezTo>
                <a:lnTo>
                  <a:pt x="3008797" y="1390903"/>
                </a:lnTo>
                <a:lnTo>
                  <a:pt x="3200179" y="1929848"/>
                </a:lnTo>
                <a:lnTo>
                  <a:pt x="2662583" y="1390901"/>
                </a:lnTo>
                <a:lnTo>
                  <a:pt x="195904" y="1391477"/>
                </a:lnTo>
                <a:cubicBezTo>
                  <a:pt x="67819" y="1391477"/>
                  <a:pt x="0" y="1287645"/>
                  <a:pt x="0" y="1159560"/>
                </a:cubicBezTo>
                <a:lnTo>
                  <a:pt x="0" y="1159565"/>
                </a:lnTo>
                <a:lnTo>
                  <a:pt x="0" y="811696"/>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We waste £79 million </a:t>
            </a:r>
            <a:r>
              <a:rPr lang="en-US" dirty="0">
                <a:solidFill>
                  <a:schemeClr val="bg1"/>
                </a:solidFill>
                <a:latin typeface="Arial" charset="0"/>
                <a:ea typeface="Arial" charset="0"/>
                <a:cs typeface="Arial" charset="0"/>
              </a:rPr>
              <a:t>of fresh fruit</a:t>
            </a:r>
            <a:r>
              <a:rPr lang="en-US" dirty="0" smtClean="0">
                <a:solidFill>
                  <a:schemeClr val="bg1"/>
                </a:solidFill>
                <a:latin typeface="Arial" charset="0"/>
                <a:ea typeface="Arial" charset="0"/>
                <a:cs typeface="Arial" charset="0"/>
              </a:rPr>
              <a:t>...</a:t>
            </a:r>
          </a:p>
          <a:p>
            <a:pPr>
              <a:spcAft>
                <a:spcPts val="25"/>
              </a:spcAft>
            </a:pPr>
            <a:endParaRPr lang="en-US" dirty="0" smtClean="0">
              <a:solidFill>
                <a:schemeClr val="bg1"/>
              </a:solidFill>
              <a:latin typeface="Arial" charset="0"/>
              <a:ea typeface="Arial" charset="0"/>
              <a:cs typeface="Arial" charset="0"/>
            </a:endParaRPr>
          </a:p>
        </p:txBody>
      </p:sp>
      <p:sp>
        <p:nvSpPr>
          <p:cNvPr id="8" name="Rounded Rectangular Callout 4"/>
          <p:cNvSpPr>
            <a:spLocks noChangeAspect="1"/>
          </p:cNvSpPr>
          <p:nvPr/>
        </p:nvSpPr>
        <p:spPr>
          <a:xfrm flipH="1">
            <a:off x="5646392" y="1037113"/>
            <a:ext cx="3023915" cy="2025509"/>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...enough to give every learner and teacher in Scotland </a:t>
            </a:r>
            <a:r>
              <a:rPr lang="en-US" dirty="0">
                <a:solidFill>
                  <a:schemeClr val="bg1"/>
                </a:solidFill>
                <a:latin typeface="Arial" charset="0"/>
                <a:ea typeface="Arial" charset="0"/>
                <a:cs typeface="Arial" charset="0"/>
              </a:rPr>
              <a:t>an apple every day for a year</a:t>
            </a:r>
          </a:p>
          <a:p>
            <a:pPr>
              <a:spcAft>
                <a:spcPts val="25"/>
              </a:spcAft>
            </a:pPr>
            <a:endParaRPr lang="en-US" b="1" dirty="0">
              <a:solidFill>
                <a:schemeClr val="bg1"/>
              </a:solidFill>
              <a:latin typeface="Arial" charset="0"/>
              <a:ea typeface="Arial" charset="0"/>
              <a:cs typeface="Arial" charset="0"/>
            </a:endParaRPr>
          </a:p>
          <a:p>
            <a:pPr>
              <a:spcAft>
                <a:spcPts val="25"/>
              </a:spcAft>
            </a:pPr>
            <a:endParaRPr 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729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705" y="1861696"/>
            <a:ext cx="4338782" cy="43722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204" y="5315957"/>
            <a:ext cx="1383667" cy="1383667"/>
          </a:xfrm>
          <a:prstGeom prst="rect">
            <a:avLst/>
          </a:prstGeom>
        </p:spPr>
      </p:pic>
      <p:sp>
        <p:nvSpPr>
          <p:cNvPr id="8" name="Rounded Rectangular Callout 4"/>
          <p:cNvSpPr>
            <a:spLocks noChangeAspect="1"/>
          </p:cNvSpPr>
          <p:nvPr/>
        </p:nvSpPr>
        <p:spPr>
          <a:xfrm flipH="1">
            <a:off x="5646392" y="836118"/>
            <a:ext cx="3023915" cy="1194512"/>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...enough for 46 </a:t>
            </a:r>
            <a:r>
              <a:rPr lang="en-US" dirty="0">
                <a:solidFill>
                  <a:schemeClr val="bg1"/>
                </a:solidFill>
                <a:latin typeface="Arial" charset="0"/>
                <a:ea typeface="Arial" charset="0"/>
                <a:cs typeface="Arial" charset="0"/>
              </a:rPr>
              <a:t>trips to the </a:t>
            </a:r>
            <a:r>
              <a:rPr lang="en-US" dirty="0" smtClean="0">
                <a:solidFill>
                  <a:schemeClr val="bg1"/>
                </a:solidFill>
                <a:latin typeface="Arial" charset="0"/>
                <a:ea typeface="Arial" charset="0"/>
                <a:cs typeface="Arial" charset="0"/>
              </a:rPr>
              <a:t>cinema!</a:t>
            </a:r>
            <a:endParaRPr lang="en-US" dirty="0">
              <a:solidFill>
                <a:schemeClr val="bg1"/>
              </a:solidFill>
              <a:latin typeface="Arial" charset="0"/>
              <a:ea typeface="Arial" charset="0"/>
              <a:cs typeface="Arial" charset="0"/>
            </a:endParaRPr>
          </a:p>
          <a:p>
            <a:pPr>
              <a:spcAft>
                <a:spcPts val="25"/>
              </a:spcAft>
            </a:pPr>
            <a:endParaRPr lang="en-US" b="1" dirty="0">
              <a:solidFill>
                <a:schemeClr val="bg1"/>
              </a:solidFill>
              <a:latin typeface="Arial" charset="0"/>
              <a:ea typeface="Arial" charset="0"/>
              <a:cs typeface="Arial" charset="0"/>
            </a:endParaRPr>
          </a:p>
        </p:txBody>
      </p:sp>
      <p:sp>
        <p:nvSpPr>
          <p:cNvPr id="9" name="Rounded Rectangular Callout 4"/>
          <p:cNvSpPr>
            <a:spLocks noChangeAspect="1"/>
          </p:cNvSpPr>
          <p:nvPr/>
        </p:nvSpPr>
        <p:spPr>
          <a:xfrm>
            <a:off x="612913" y="601200"/>
            <a:ext cx="3283584"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T</a:t>
            </a:r>
            <a:r>
              <a:rPr lang="en-US" b="1" dirty="0" smtClean="0">
                <a:solidFill>
                  <a:schemeClr val="bg1"/>
                </a:solidFill>
                <a:latin typeface="Arial" charset="0"/>
                <a:ea typeface="Arial" charset="0"/>
                <a:cs typeface="Arial" charset="0"/>
              </a:rPr>
              <a:t>he </a:t>
            </a:r>
            <a:r>
              <a:rPr lang="en-US" b="1" dirty="0">
                <a:solidFill>
                  <a:schemeClr val="bg1"/>
                </a:solidFill>
                <a:latin typeface="Arial" charset="0"/>
                <a:ea typeface="Arial" charset="0"/>
                <a:cs typeface="Arial" charset="0"/>
              </a:rPr>
              <a:t>average household </a:t>
            </a:r>
            <a:r>
              <a:rPr lang="en-US" dirty="0">
                <a:solidFill>
                  <a:schemeClr val="bg1"/>
                </a:solidFill>
                <a:latin typeface="Arial" charset="0"/>
                <a:ea typeface="Arial" charset="0"/>
                <a:cs typeface="Arial" charset="0"/>
              </a:rPr>
              <a:t>we could save £460 a year...</a:t>
            </a: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
        <p:nvSpPr>
          <p:cNvPr id="6" name="Rounded Rectangular Callout 4"/>
          <p:cNvSpPr>
            <a:spLocks noChangeAspect="1"/>
          </p:cNvSpPr>
          <p:nvPr/>
        </p:nvSpPr>
        <p:spPr>
          <a:xfrm>
            <a:off x="808270" y="3589082"/>
            <a:ext cx="1673925" cy="917513"/>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2201644 w 5678557"/>
              <a:gd name="connsiteY3" fmla="*/ 8817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2201644 w 5678557"/>
              <a:gd name="connsiteY3" fmla="*/ 8817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40736 h 1938666"/>
              <a:gd name="connsiteX1" fmla="*/ 231918 w 5678557"/>
              <a:gd name="connsiteY1" fmla="*/ 8818 h 1938666"/>
              <a:gd name="connsiteX2" fmla="*/ 946426 w 5678557"/>
              <a:gd name="connsiteY2" fmla="*/ 8818 h 1938666"/>
              <a:gd name="connsiteX3" fmla="*/ 2653083 w 5678557"/>
              <a:gd name="connsiteY3" fmla="*/ 0 h 1938666"/>
              <a:gd name="connsiteX4" fmla="*/ 2982663 w 5678557"/>
              <a:gd name="connsiteY4" fmla="*/ 8818 h 1938666"/>
              <a:gd name="connsiteX5" fmla="*/ 5446639 w 5678557"/>
              <a:gd name="connsiteY5" fmla="*/ 8818 h 1938666"/>
              <a:gd name="connsiteX6" fmla="*/ 5678557 w 5678557"/>
              <a:gd name="connsiteY6" fmla="*/ 240736 h 1938666"/>
              <a:gd name="connsiteX7" fmla="*/ 5678557 w 5678557"/>
              <a:gd name="connsiteY7" fmla="*/ 820514 h 1938666"/>
              <a:gd name="connsiteX8" fmla="*/ 5678557 w 5678557"/>
              <a:gd name="connsiteY8" fmla="*/ 820514 h 1938666"/>
              <a:gd name="connsiteX9" fmla="*/ 5678557 w 5678557"/>
              <a:gd name="connsiteY9" fmla="*/ 1168383 h 1938666"/>
              <a:gd name="connsiteX10" fmla="*/ 5678557 w 5678557"/>
              <a:gd name="connsiteY10" fmla="*/ 1168378 h 1938666"/>
              <a:gd name="connsiteX11" fmla="*/ 5446639 w 5678557"/>
              <a:gd name="connsiteY11" fmla="*/ 1400296 h 1938666"/>
              <a:gd name="connsiteX12" fmla="*/ 3008796 w 5678557"/>
              <a:gd name="connsiteY12" fmla="*/ 1406923 h 1938666"/>
              <a:gd name="connsiteX13" fmla="*/ 3200179 w 5678557"/>
              <a:gd name="connsiteY13" fmla="*/ 1938666 h 1938666"/>
              <a:gd name="connsiteX14" fmla="*/ 2662583 w 5678557"/>
              <a:gd name="connsiteY14" fmla="*/ 1406923 h 1938666"/>
              <a:gd name="connsiteX15" fmla="*/ 231918 w 5678557"/>
              <a:gd name="connsiteY15" fmla="*/ 1400296 h 1938666"/>
              <a:gd name="connsiteX16" fmla="*/ 0 w 5678557"/>
              <a:gd name="connsiteY16" fmla="*/ 1168378 h 1938666"/>
              <a:gd name="connsiteX17" fmla="*/ 0 w 5678557"/>
              <a:gd name="connsiteY17" fmla="*/ 1168383 h 1938666"/>
              <a:gd name="connsiteX18" fmla="*/ 0 w 5678557"/>
              <a:gd name="connsiteY18" fmla="*/ 820514 h 1938666"/>
              <a:gd name="connsiteX19" fmla="*/ 0 w 5678557"/>
              <a:gd name="connsiteY19" fmla="*/ 820514 h 1938666"/>
              <a:gd name="connsiteX20" fmla="*/ 0 w 5678557"/>
              <a:gd name="connsiteY20" fmla="*/ 240736 h 1938666"/>
              <a:gd name="connsiteX0" fmla="*/ 0 w 5678557"/>
              <a:gd name="connsiteY0" fmla="*/ 231919 h 1929849"/>
              <a:gd name="connsiteX1" fmla="*/ 231918 w 5678557"/>
              <a:gd name="connsiteY1" fmla="*/ 1 h 1929849"/>
              <a:gd name="connsiteX2" fmla="*/ 946426 w 5678557"/>
              <a:gd name="connsiteY2" fmla="*/ 1 h 1929849"/>
              <a:gd name="connsiteX3" fmla="*/ 2653083 w 5678557"/>
              <a:gd name="connsiteY3" fmla="*/ 0 h 1929849"/>
              <a:gd name="connsiteX4" fmla="*/ 2982663 w 5678557"/>
              <a:gd name="connsiteY4" fmla="*/ 1 h 1929849"/>
              <a:gd name="connsiteX5" fmla="*/ 5446639 w 5678557"/>
              <a:gd name="connsiteY5" fmla="*/ 1 h 1929849"/>
              <a:gd name="connsiteX6" fmla="*/ 5678557 w 5678557"/>
              <a:gd name="connsiteY6" fmla="*/ 231919 h 1929849"/>
              <a:gd name="connsiteX7" fmla="*/ 5678557 w 5678557"/>
              <a:gd name="connsiteY7" fmla="*/ 811697 h 1929849"/>
              <a:gd name="connsiteX8" fmla="*/ 5678557 w 5678557"/>
              <a:gd name="connsiteY8" fmla="*/ 811697 h 1929849"/>
              <a:gd name="connsiteX9" fmla="*/ 5678557 w 5678557"/>
              <a:gd name="connsiteY9" fmla="*/ 1159566 h 1929849"/>
              <a:gd name="connsiteX10" fmla="*/ 5678557 w 5678557"/>
              <a:gd name="connsiteY10" fmla="*/ 1159561 h 1929849"/>
              <a:gd name="connsiteX11" fmla="*/ 5446639 w 5678557"/>
              <a:gd name="connsiteY11" fmla="*/ 1391479 h 1929849"/>
              <a:gd name="connsiteX12" fmla="*/ 3008796 w 5678557"/>
              <a:gd name="connsiteY12" fmla="*/ 1398106 h 1929849"/>
              <a:gd name="connsiteX13" fmla="*/ 3200179 w 5678557"/>
              <a:gd name="connsiteY13" fmla="*/ 1929849 h 1929849"/>
              <a:gd name="connsiteX14" fmla="*/ 2662583 w 5678557"/>
              <a:gd name="connsiteY14" fmla="*/ 1398106 h 1929849"/>
              <a:gd name="connsiteX15" fmla="*/ 231918 w 5678557"/>
              <a:gd name="connsiteY15" fmla="*/ 1391479 h 1929849"/>
              <a:gd name="connsiteX16" fmla="*/ 0 w 5678557"/>
              <a:gd name="connsiteY16" fmla="*/ 1159561 h 1929849"/>
              <a:gd name="connsiteX17" fmla="*/ 0 w 5678557"/>
              <a:gd name="connsiteY17" fmla="*/ 1159566 h 1929849"/>
              <a:gd name="connsiteX18" fmla="*/ 0 w 5678557"/>
              <a:gd name="connsiteY18" fmla="*/ 811697 h 1929849"/>
              <a:gd name="connsiteX19" fmla="*/ 0 w 5678557"/>
              <a:gd name="connsiteY19" fmla="*/ 811697 h 1929849"/>
              <a:gd name="connsiteX20" fmla="*/ 0 w 5678557"/>
              <a:gd name="connsiteY20" fmla="*/ 231919 h 1929849"/>
              <a:gd name="connsiteX0" fmla="*/ 0 w 5678557"/>
              <a:gd name="connsiteY0" fmla="*/ 699259 h 2397189"/>
              <a:gd name="connsiteX1" fmla="*/ 231918 w 5678557"/>
              <a:gd name="connsiteY1" fmla="*/ 467341 h 2397189"/>
              <a:gd name="connsiteX2" fmla="*/ 946426 w 5678557"/>
              <a:gd name="connsiteY2" fmla="*/ 467341 h 2397189"/>
              <a:gd name="connsiteX3" fmla="*/ 3291704 w 5678557"/>
              <a:gd name="connsiteY3" fmla="*/ 0 h 2397189"/>
              <a:gd name="connsiteX4" fmla="*/ 2982663 w 5678557"/>
              <a:gd name="connsiteY4" fmla="*/ 467341 h 2397189"/>
              <a:gd name="connsiteX5" fmla="*/ 5446639 w 5678557"/>
              <a:gd name="connsiteY5" fmla="*/ 467341 h 2397189"/>
              <a:gd name="connsiteX6" fmla="*/ 5678557 w 5678557"/>
              <a:gd name="connsiteY6" fmla="*/ 699259 h 2397189"/>
              <a:gd name="connsiteX7" fmla="*/ 5678557 w 5678557"/>
              <a:gd name="connsiteY7" fmla="*/ 1279037 h 2397189"/>
              <a:gd name="connsiteX8" fmla="*/ 5678557 w 5678557"/>
              <a:gd name="connsiteY8" fmla="*/ 1279037 h 2397189"/>
              <a:gd name="connsiteX9" fmla="*/ 5678557 w 5678557"/>
              <a:gd name="connsiteY9" fmla="*/ 1626906 h 2397189"/>
              <a:gd name="connsiteX10" fmla="*/ 5678557 w 5678557"/>
              <a:gd name="connsiteY10" fmla="*/ 1626901 h 2397189"/>
              <a:gd name="connsiteX11" fmla="*/ 5446639 w 5678557"/>
              <a:gd name="connsiteY11" fmla="*/ 1858819 h 2397189"/>
              <a:gd name="connsiteX12" fmla="*/ 3008796 w 5678557"/>
              <a:gd name="connsiteY12" fmla="*/ 1865446 h 2397189"/>
              <a:gd name="connsiteX13" fmla="*/ 3200179 w 5678557"/>
              <a:gd name="connsiteY13" fmla="*/ 2397189 h 2397189"/>
              <a:gd name="connsiteX14" fmla="*/ 2662583 w 5678557"/>
              <a:gd name="connsiteY14" fmla="*/ 1865446 h 2397189"/>
              <a:gd name="connsiteX15" fmla="*/ 231918 w 5678557"/>
              <a:gd name="connsiteY15" fmla="*/ 1858819 h 2397189"/>
              <a:gd name="connsiteX16" fmla="*/ 0 w 5678557"/>
              <a:gd name="connsiteY16" fmla="*/ 1626901 h 2397189"/>
              <a:gd name="connsiteX17" fmla="*/ 0 w 5678557"/>
              <a:gd name="connsiteY17" fmla="*/ 1626906 h 2397189"/>
              <a:gd name="connsiteX18" fmla="*/ 0 w 5678557"/>
              <a:gd name="connsiteY18" fmla="*/ 1279037 h 2397189"/>
              <a:gd name="connsiteX19" fmla="*/ 0 w 5678557"/>
              <a:gd name="connsiteY19" fmla="*/ 1279037 h 2397189"/>
              <a:gd name="connsiteX20" fmla="*/ 0 w 5678557"/>
              <a:gd name="connsiteY20" fmla="*/ 699259 h 2397189"/>
              <a:gd name="connsiteX0" fmla="*/ 0 w 5678557"/>
              <a:gd name="connsiteY0" fmla="*/ 699259 h 2397189"/>
              <a:gd name="connsiteX1" fmla="*/ 231918 w 5678557"/>
              <a:gd name="connsiteY1" fmla="*/ 467341 h 2397189"/>
              <a:gd name="connsiteX2" fmla="*/ 2642072 w 5678557"/>
              <a:gd name="connsiteY2" fmla="*/ 467341 h 2397189"/>
              <a:gd name="connsiteX3" fmla="*/ 3291704 w 5678557"/>
              <a:gd name="connsiteY3" fmla="*/ 0 h 2397189"/>
              <a:gd name="connsiteX4" fmla="*/ 2982663 w 5678557"/>
              <a:gd name="connsiteY4" fmla="*/ 467341 h 2397189"/>
              <a:gd name="connsiteX5" fmla="*/ 5446639 w 5678557"/>
              <a:gd name="connsiteY5" fmla="*/ 467341 h 2397189"/>
              <a:gd name="connsiteX6" fmla="*/ 5678557 w 5678557"/>
              <a:gd name="connsiteY6" fmla="*/ 699259 h 2397189"/>
              <a:gd name="connsiteX7" fmla="*/ 5678557 w 5678557"/>
              <a:gd name="connsiteY7" fmla="*/ 1279037 h 2397189"/>
              <a:gd name="connsiteX8" fmla="*/ 5678557 w 5678557"/>
              <a:gd name="connsiteY8" fmla="*/ 1279037 h 2397189"/>
              <a:gd name="connsiteX9" fmla="*/ 5678557 w 5678557"/>
              <a:gd name="connsiteY9" fmla="*/ 1626906 h 2397189"/>
              <a:gd name="connsiteX10" fmla="*/ 5678557 w 5678557"/>
              <a:gd name="connsiteY10" fmla="*/ 1626901 h 2397189"/>
              <a:gd name="connsiteX11" fmla="*/ 5446639 w 5678557"/>
              <a:gd name="connsiteY11" fmla="*/ 1858819 h 2397189"/>
              <a:gd name="connsiteX12" fmla="*/ 3008796 w 5678557"/>
              <a:gd name="connsiteY12" fmla="*/ 1865446 h 2397189"/>
              <a:gd name="connsiteX13" fmla="*/ 3200179 w 5678557"/>
              <a:gd name="connsiteY13" fmla="*/ 2397189 h 2397189"/>
              <a:gd name="connsiteX14" fmla="*/ 2662583 w 5678557"/>
              <a:gd name="connsiteY14" fmla="*/ 1865446 h 2397189"/>
              <a:gd name="connsiteX15" fmla="*/ 231918 w 5678557"/>
              <a:gd name="connsiteY15" fmla="*/ 1858819 h 2397189"/>
              <a:gd name="connsiteX16" fmla="*/ 0 w 5678557"/>
              <a:gd name="connsiteY16" fmla="*/ 1626901 h 2397189"/>
              <a:gd name="connsiteX17" fmla="*/ 0 w 5678557"/>
              <a:gd name="connsiteY17" fmla="*/ 1626906 h 2397189"/>
              <a:gd name="connsiteX18" fmla="*/ 0 w 5678557"/>
              <a:gd name="connsiteY18" fmla="*/ 1279037 h 2397189"/>
              <a:gd name="connsiteX19" fmla="*/ 0 w 5678557"/>
              <a:gd name="connsiteY19" fmla="*/ 1279037 h 2397189"/>
              <a:gd name="connsiteX20" fmla="*/ 0 w 5678557"/>
              <a:gd name="connsiteY20" fmla="*/ 699259 h 2397189"/>
              <a:gd name="connsiteX0" fmla="*/ 0 w 5678557"/>
              <a:gd name="connsiteY0" fmla="*/ 699259 h 1865445"/>
              <a:gd name="connsiteX1" fmla="*/ 231918 w 5678557"/>
              <a:gd name="connsiteY1" fmla="*/ 467341 h 1865445"/>
              <a:gd name="connsiteX2" fmla="*/ 2642072 w 5678557"/>
              <a:gd name="connsiteY2" fmla="*/ 467341 h 1865445"/>
              <a:gd name="connsiteX3" fmla="*/ 3291704 w 5678557"/>
              <a:gd name="connsiteY3" fmla="*/ 0 h 1865445"/>
              <a:gd name="connsiteX4" fmla="*/ 2982663 w 5678557"/>
              <a:gd name="connsiteY4" fmla="*/ 467341 h 1865445"/>
              <a:gd name="connsiteX5" fmla="*/ 5446639 w 5678557"/>
              <a:gd name="connsiteY5" fmla="*/ 467341 h 1865445"/>
              <a:gd name="connsiteX6" fmla="*/ 5678557 w 5678557"/>
              <a:gd name="connsiteY6" fmla="*/ 699259 h 1865445"/>
              <a:gd name="connsiteX7" fmla="*/ 5678557 w 5678557"/>
              <a:gd name="connsiteY7" fmla="*/ 1279037 h 1865445"/>
              <a:gd name="connsiteX8" fmla="*/ 5678557 w 5678557"/>
              <a:gd name="connsiteY8" fmla="*/ 1279037 h 1865445"/>
              <a:gd name="connsiteX9" fmla="*/ 5678557 w 5678557"/>
              <a:gd name="connsiteY9" fmla="*/ 1626906 h 1865445"/>
              <a:gd name="connsiteX10" fmla="*/ 5678557 w 5678557"/>
              <a:gd name="connsiteY10" fmla="*/ 1626901 h 1865445"/>
              <a:gd name="connsiteX11" fmla="*/ 5446639 w 5678557"/>
              <a:gd name="connsiteY11" fmla="*/ 1858819 h 1865445"/>
              <a:gd name="connsiteX12" fmla="*/ 3008796 w 5678557"/>
              <a:gd name="connsiteY12" fmla="*/ 1865446 h 1865445"/>
              <a:gd name="connsiteX13" fmla="*/ 2924913 w 5678557"/>
              <a:gd name="connsiteY13" fmla="*/ 1832854 h 1865445"/>
              <a:gd name="connsiteX14" fmla="*/ 2662583 w 5678557"/>
              <a:gd name="connsiteY14" fmla="*/ 1865446 h 1865445"/>
              <a:gd name="connsiteX15" fmla="*/ 231918 w 5678557"/>
              <a:gd name="connsiteY15" fmla="*/ 1858819 h 1865445"/>
              <a:gd name="connsiteX16" fmla="*/ 0 w 5678557"/>
              <a:gd name="connsiteY16" fmla="*/ 1626901 h 1865445"/>
              <a:gd name="connsiteX17" fmla="*/ 0 w 5678557"/>
              <a:gd name="connsiteY17" fmla="*/ 1626906 h 1865445"/>
              <a:gd name="connsiteX18" fmla="*/ 0 w 5678557"/>
              <a:gd name="connsiteY18" fmla="*/ 1279037 h 1865445"/>
              <a:gd name="connsiteX19" fmla="*/ 0 w 5678557"/>
              <a:gd name="connsiteY19" fmla="*/ 1279037 h 1865445"/>
              <a:gd name="connsiteX20" fmla="*/ 0 w 5678557"/>
              <a:gd name="connsiteY20" fmla="*/ 699259 h 1865445"/>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924913 w 5678557"/>
              <a:gd name="connsiteY13" fmla="*/ 1859306 h 1865446"/>
              <a:gd name="connsiteX14" fmla="*/ 2662583 w 5678557"/>
              <a:gd name="connsiteY14" fmla="*/ 1865446 h 1865446"/>
              <a:gd name="connsiteX15" fmla="*/ 231918 w 5678557"/>
              <a:gd name="connsiteY15" fmla="*/ 1858819 h 1865446"/>
              <a:gd name="connsiteX16" fmla="*/ 0 w 5678557"/>
              <a:gd name="connsiteY16" fmla="*/ 1626901 h 1865446"/>
              <a:gd name="connsiteX17" fmla="*/ 0 w 5678557"/>
              <a:gd name="connsiteY17" fmla="*/ 1626906 h 1865446"/>
              <a:gd name="connsiteX18" fmla="*/ 0 w 5678557"/>
              <a:gd name="connsiteY18" fmla="*/ 1279037 h 1865446"/>
              <a:gd name="connsiteX19" fmla="*/ 0 w 5678557"/>
              <a:gd name="connsiteY19" fmla="*/ 1279037 h 1865446"/>
              <a:gd name="connsiteX20" fmla="*/ 0 w 5678557"/>
              <a:gd name="connsiteY20" fmla="*/ 699259 h 1865446"/>
              <a:gd name="connsiteX0" fmla="*/ 0 w 5678557"/>
              <a:gd name="connsiteY0" fmla="*/ 699259 h 1869805"/>
              <a:gd name="connsiteX1" fmla="*/ 231918 w 5678557"/>
              <a:gd name="connsiteY1" fmla="*/ 467341 h 1869805"/>
              <a:gd name="connsiteX2" fmla="*/ 2642072 w 5678557"/>
              <a:gd name="connsiteY2" fmla="*/ 467341 h 1869805"/>
              <a:gd name="connsiteX3" fmla="*/ 3291704 w 5678557"/>
              <a:gd name="connsiteY3" fmla="*/ 0 h 1869805"/>
              <a:gd name="connsiteX4" fmla="*/ 2982663 w 5678557"/>
              <a:gd name="connsiteY4" fmla="*/ 467341 h 1869805"/>
              <a:gd name="connsiteX5" fmla="*/ 5446639 w 5678557"/>
              <a:gd name="connsiteY5" fmla="*/ 467341 h 1869805"/>
              <a:gd name="connsiteX6" fmla="*/ 5678557 w 5678557"/>
              <a:gd name="connsiteY6" fmla="*/ 699259 h 1869805"/>
              <a:gd name="connsiteX7" fmla="*/ 5678557 w 5678557"/>
              <a:gd name="connsiteY7" fmla="*/ 1279037 h 1869805"/>
              <a:gd name="connsiteX8" fmla="*/ 5678557 w 5678557"/>
              <a:gd name="connsiteY8" fmla="*/ 1279037 h 1869805"/>
              <a:gd name="connsiteX9" fmla="*/ 5678557 w 5678557"/>
              <a:gd name="connsiteY9" fmla="*/ 1626906 h 1869805"/>
              <a:gd name="connsiteX10" fmla="*/ 5678557 w 5678557"/>
              <a:gd name="connsiteY10" fmla="*/ 1626901 h 1869805"/>
              <a:gd name="connsiteX11" fmla="*/ 5446639 w 5678557"/>
              <a:gd name="connsiteY11" fmla="*/ 1858819 h 1869805"/>
              <a:gd name="connsiteX12" fmla="*/ 3008796 w 5678557"/>
              <a:gd name="connsiteY12" fmla="*/ 1865446 h 1869805"/>
              <a:gd name="connsiteX13" fmla="*/ 2924913 w 5678557"/>
              <a:gd name="connsiteY13" fmla="*/ 1869805 h 1869805"/>
              <a:gd name="connsiteX14" fmla="*/ 2662583 w 5678557"/>
              <a:gd name="connsiteY14" fmla="*/ 1865446 h 1869805"/>
              <a:gd name="connsiteX15" fmla="*/ 231918 w 5678557"/>
              <a:gd name="connsiteY15" fmla="*/ 1858819 h 1869805"/>
              <a:gd name="connsiteX16" fmla="*/ 0 w 5678557"/>
              <a:gd name="connsiteY16" fmla="*/ 1626901 h 1869805"/>
              <a:gd name="connsiteX17" fmla="*/ 0 w 5678557"/>
              <a:gd name="connsiteY17" fmla="*/ 1626906 h 1869805"/>
              <a:gd name="connsiteX18" fmla="*/ 0 w 5678557"/>
              <a:gd name="connsiteY18" fmla="*/ 1279037 h 1869805"/>
              <a:gd name="connsiteX19" fmla="*/ 0 w 5678557"/>
              <a:gd name="connsiteY19" fmla="*/ 1279037 h 1869805"/>
              <a:gd name="connsiteX20" fmla="*/ 0 w 5678557"/>
              <a:gd name="connsiteY20" fmla="*/ 699259 h 1869805"/>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662583 w 5678557"/>
              <a:gd name="connsiteY13" fmla="*/ 1865446 h 1865446"/>
              <a:gd name="connsiteX14" fmla="*/ 231918 w 5678557"/>
              <a:gd name="connsiteY14" fmla="*/ 1858819 h 1865446"/>
              <a:gd name="connsiteX15" fmla="*/ 0 w 5678557"/>
              <a:gd name="connsiteY15" fmla="*/ 1626901 h 1865446"/>
              <a:gd name="connsiteX16" fmla="*/ 0 w 5678557"/>
              <a:gd name="connsiteY16" fmla="*/ 1626906 h 1865446"/>
              <a:gd name="connsiteX17" fmla="*/ 0 w 5678557"/>
              <a:gd name="connsiteY17" fmla="*/ 1279037 h 1865446"/>
              <a:gd name="connsiteX18" fmla="*/ 0 w 5678557"/>
              <a:gd name="connsiteY18" fmla="*/ 1279037 h 1865446"/>
              <a:gd name="connsiteX19" fmla="*/ 0 w 5678557"/>
              <a:gd name="connsiteY19" fmla="*/ 699259 h 1865446"/>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31918 w 5678557"/>
              <a:gd name="connsiteY13" fmla="*/ 1858819 h 1865446"/>
              <a:gd name="connsiteX14" fmla="*/ 0 w 5678557"/>
              <a:gd name="connsiteY14" fmla="*/ 1626901 h 1865446"/>
              <a:gd name="connsiteX15" fmla="*/ 0 w 5678557"/>
              <a:gd name="connsiteY15" fmla="*/ 1626906 h 1865446"/>
              <a:gd name="connsiteX16" fmla="*/ 0 w 5678557"/>
              <a:gd name="connsiteY16" fmla="*/ 1279037 h 1865446"/>
              <a:gd name="connsiteX17" fmla="*/ 0 w 5678557"/>
              <a:gd name="connsiteY17" fmla="*/ 1279037 h 1865446"/>
              <a:gd name="connsiteX18" fmla="*/ 0 w 5678557"/>
              <a:gd name="connsiteY18" fmla="*/ 699259 h 1865446"/>
              <a:gd name="connsiteX0" fmla="*/ 0 w 5678557"/>
              <a:gd name="connsiteY0" fmla="*/ 699259 h 1858818"/>
              <a:gd name="connsiteX1" fmla="*/ 231918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446639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446639 w 5678557"/>
              <a:gd name="connsiteY11" fmla="*/ 1858819 h 1858818"/>
              <a:gd name="connsiteX12" fmla="*/ 231918 w 5678557"/>
              <a:gd name="connsiteY12" fmla="*/ 1858819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8557" h="1858818">
                <a:moveTo>
                  <a:pt x="0" y="699259"/>
                </a:moveTo>
                <a:cubicBezTo>
                  <a:pt x="0" y="571174"/>
                  <a:pt x="103833" y="467341"/>
                  <a:pt x="231918" y="467341"/>
                </a:cubicBezTo>
                <a:lnTo>
                  <a:pt x="2642072" y="467341"/>
                </a:lnTo>
                <a:lnTo>
                  <a:pt x="3291704" y="0"/>
                </a:lnTo>
                <a:lnTo>
                  <a:pt x="2982663" y="467341"/>
                </a:lnTo>
                <a:lnTo>
                  <a:pt x="5446639" y="467341"/>
                </a:lnTo>
                <a:cubicBezTo>
                  <a:pt x="5574724" y="467341"/>
                  <a:pt x="5678557" y="571174"/>
                  <a:pt x="5678557" y="699259"/>
                </a:cubicBezTo>
                <a:lnTo>
                  <a:pt x="5678557" y="1279037"/>
                </a:lnTo>
                <a:lnTo>
                  <a:pt x="5678557" y="1279037"/>
                </a:lnTo>
                <a:lnTo>
                  <a:pt x="5678557" y="1626906"/>
                </a:lnTo>
                <a:lnTo>
                  <a:pt x="5678557" y="1626901"/>
                </a:lnTo>
                <a:cubicBezTo>
                  <a:pt x="5678557" y="1754986"/>
                  <a:pt x="5574724" y="1858819"/>
                  <a:pt x="5446639" y="1858819"/>
                </a:cubicBezTo>
                <a:lnTo>
                  <a:pt x="231918" y="1858819"/>
                </a:lnTo>
                <a:cubicBezTo>
                  <a:pt x="103833" y="1858819"/>
                  <a:pt x="0" y="1754986"/>
                  <a:pt x="0" y="1626901"/>
                </a:cubicBezTo>
                <a:lnTo>
                  <a:pt x="0" y="1626906"/>
                </a:lnTo>
                <a:lnTo>
                  <a:pt x="0" y="1279037"/>
                </a:lnTo>
                <a:lnTo>
                  <a:pt x="0" y="1279037"/>
                </a:lnTo>
                <a:lnTo>
                  <a:pt x="0" y="699259"/>
                </a:lnTo>
                <a:close/>
              </a:path>
            </a:pathLst>
          </a:custGeom>
          <a:solidFill>
            <a:srgbClr val="EE7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endParaRPr lang="en-US" b="1" dirty="0" smtClean="0">
              <a:solidFill>
                <a:schemeClr val="bg1"/>
              </a:solidFill>
              <a:latin typeface="Arial" charset="0"/>
              <a:ea typeface="Arial" charset="0"/>
              <a:cs typeface="Arial" charset="0"/>
            </a:endParaRPr>
          </a:p>
          <a:p>
            <a:pPr>
              <a:spcAft>
                <a:spcPts val="25"/>
              </a:spcAft>
            </a:pPr>
            <a:r>
              <a:rPr lang="en-US" b="1" dirty="0" smtClean="0">
                <a:solidFill>
                  <a:schemeClr val="bg1"/>
                </a:solidFill>
                <a:latin typeface="Arial" charset="0"/>
                <a:ea typeface="Arial" charset="0"/>
                <a:cs typeface="Arial" charset="0"/>
              </a:rPr>
              <a:t>Shocking!</a:t>
            </a:r>
            <a:endParaRPr lang="en-US"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7164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436" y="2105487"/>
            <a:ext cx="4410364" cy="41245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204" y="5315957"/>
            <a:ext cx="1383667" cy="1383667"/>
          </a:xfrm>
          <a:prstGeom prst="rect">
            <a:avLst/>
          </a:prstGeom>
        </p:spPr>
      </p:pic>
      <p:sp>
        <p:nvSpPr>
          <p:cNvPr id="8" name="Rounded Rectangular Callout 4"/>
          <p:cNvSpPr>
            <a:spLocks noChangeAspect="1"/>
          </p:cNvSpPr>
          <p:nvPr/>
        </p:nvSpPr>
        <p:spPr>
          <a:xfrm flipH="1">
            <a:off x="5646392" y="1452611"/>
            <a:ext cx="3023915" cy="1194512"/>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dirty="0">
                <a:solidFill>
                  <a:schemeClr val="bg1"/>
                </a:solidFill>
                <a:latin typeface="Arial" charset="0"/>
                <a:ea typeface="Arial" charset="0"/>
                <a:cs typeface="Arial" charset="0"/>
              </a:rPr>
              <a:t>What would you buy with £700?</a:t>
            </a:r>
          </a:p>
          <a:p>
            <a:pPr>
              <a:spcAft>
                <a:spcPts val="25"/>
              </a:spcAft>
            </a:pPr>
            <a:endParaRPr lang="en-US" dirty="0">
              <a:solidFill>
                <a:schemeClr val="bg1"/>
              </a:solidFill>
              <a:latin typeface="Arial" charset="0"/>
              <a:ea typeface="Arial" charset="0"/>
              <a:cs typeface="Arial" charset="0"/>
            </a:endParaRPr>
          </a:p>
        </p:txBody>
      </p:sp>
      <p:sp>
        <p:nvSpPr>
          <p:cNvPr id="9" name="Rounded Rectangular Callout 4"/>
          <p:cNvSpPr>
            <a:spLocks noChangeAspect="1"/>
          </p:cNvSpPr>
          <p:nvPr/>
        </p:nvSpPr>
        <p:spPr>
          <a:xfrm>
            <a:off x="612000" y="462701"/>
            <a:ext cx="4320000" cy="1194512"/>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7364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7204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91656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509663 w 5678557"/>
              <a:gd name="connsiteY11" fmla="*/ 1398681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5538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505161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509663 w 5678557"/>
              <a:gd name="connsiteY11" fmla="*/ 1391477 h 1929848"/>
              <a:gd name="connsiteX12" fmla="*/ 3008797 w 5678557"/>
              <a:gd name="connsiteY12" fmla="*/ 1390903 h 1929848"/>
              <a:gd name="connsiteX13" fmla="*/ 3200179 w 5678557"/>
              <a:gd name="connsiteY13" fmla="*/ 1929848 h 1929848"/>
              <a:gd name="connsiteX14" fmla="*/ 2662583 w 5678557"/>
              <a:gd name="connsiteY14" fmla="*/ 1390901 h 1929848"/>
              <a:gd name="connsiteX15" fmla="*/ 195904 w 5678557"/>
              <a:gd name="connsiteY15" fmla="*/ 1391477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8557" h="1929848">
                <a:moveTo>
                  <a:pt x="0" y="231918"/>
                </a:moveTo>
                <a:cubicBezTo>
                  <a:pt x="0" y="103833"/>
                  <a:pt x="27304" y="0"/>
                  <a:pt x="155389" y="0"/>
                </a:cubicBezTo>
                <a:lnTo>
                  <a:pt x="946426" y="0"/>
                </a:lnTo>
                <a:lnTo>
                  <a:pt x="946426" y="0"/>
                </a:lnTo>
                <a:lnTo>
                  <a:pt x="2366065" y="0"/>
                </a:lnTo>
                <a:lnTo>
                  <a:pt x="5505161" y="0"/>
                </a:lnTo>
                <a:cubicBezTo>
                  <a:pt x="5633246" y="0"/>
                  <a:pt x="5678557" y="103833"/>
                  <a:pt x="5678557" y="231918"/>
                </a:cubicBezTo>
                <a:lnTo>
                  <a:pt x="5678557" y="811696"/>
                </a:lnTo>
                <a:lnTo>
                  <a:pt x="5678557" y="811696"/>
                </a:lnTo>
                <a:lnTo>
                  <a:pt x="5678557" y="1159565"/>
                </a:lnTo>
                <a:lnTo>
                  <a:pt x="5678557" y="1159560"/>
                </a:lnTo>
                <a:cubicBezTo>
                  <a:pt x="5678557" y="1287645"/>
                  <a:pt x="5637748" y="1391477"/>
                  <a:pt x="5509663" y="1391477"/>
                </a:cubicBezTo>
                <a:lnTo>
                  <a:pt x="3008797" y="1390903"/>
                </a:lnTo>
                <a:lnTo>
                  <a:pt x="3200179" y="1929848"/>
                </a:lnTo>
                <a:lnTo>
                  <a:pt x="2662583" y="1390901"/>
                </a:lnTo>
                <a:lnTo>
                  <a:pt x="195904" y="1391477"/>
                </a:lnTo>
                <a:cubicBezTo>
                  <a:pt x="67819" y="1391477"/>
                  <a:pt x="0" y="1287645"/>
                  <a:pt x="0" y="1159560"/>
                </a:cubicBezTo>
                <a:lnTo>
                  <a:pt x="0" y="1159565"/>
                </a:lnTo>
                <a:lnTo>
                  <a:pt x="0" y="811696"/>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chorCtr="0">
            <a:spAutoFit/>
          </a:bodyPr>
          <a:lstStyle/>
          <a:p>
            <a:pPr>
              <a:spcAft>
                <a:spcPts val="25"/>
              </a:spcAft>
            </a:pPr>
            <a:r>
              <a:rPr lang="en-US" b="1" dirty="0" smtClean="0">
                <a:solidFill>
                  <a:schemeClr val="bg1"/>
                </a:solidFill>
                <a:latin typeface="Arial" charset="0"/>
                <a:ea typeface="Arial" charset="0"/>
                <a:cs typeface="Arial" charset="0"/>
              </a:rPr>
              <a:t>A </a:t>
            </a:r>
            <a:r>
              <a:rPr lang="en-US" b="1" dirty="0" smtClean="0">
                <a:solidFill>
                  <a:schemeClr val="bg1"/>
                </a:solidFill>
                <a:latin typeface="Arial" charset="0"/>
                <a:ea typeface="Arial" charset="0"/>
                <a:cs typeface="Arial" charset="0"/>
              </a:rPr>
              <a:t>family </a:t>
            </a:r>
            <a:r>
              <a:rPr lang="en-US" b="1" dirty="0">
                <a:solidFill>
                  <a:schemeClr val="bg1"/>
                </a:solidFill>
                <a:latin typeface="Arial" charset="0"/>
                <a:ea typeface="Arial" charset="0"/>
                <a:cs typeface="Arial" charset="0"/>
              </a:rPr>
              <a:t>of </a:t>
            </a:r>
            <a:r>
              <a:rPr lang="en-US" b="1" dirty="0" smtClean="0">
                <a:solidFill>
                  <a:schemeClr val="bg1"/>
                </a:solidFill>
                <a:latin typeface="Arial" charset="0"/>
                <a:ea typeface="Arial" charset="0"/>
                <a:cs typeface="Arial" charset="0"/>
              </a:rPr>
              <a:t>4 </a:t>
            </a:r>
            <a:r>
              <a:rPr lang="en-US" dirty="0" smtClean="0">
                <a:solidFill>
                  <a:schemeClr val="bg1"/>
                </a:solidFill>
                <a:latin typeface="Arial" charset="0"/>
                <a:ea typeface="Arial" charset="0"/>
                <a:cs typeface="Arial" charset="0"/>
              </a:rPr>
              <a:t>could </a:t>
            </a:r>
            <a:r>
              <a:rPr lang="en-US" dirty="0">
                <a:solidFill>
                  <a:schemeClr val="bg1"/>
                </a:solidFill>
                <a:latin typeface="Arial" charset="0"/>
                <a:ea typeface="Arial" charset="0"/>
                <a:cs typeface="Arial" charset="0"/>
              </a:rPr>
              <a:t>save £</a:t>
            </a:r>
            <a:r>
              <a:rPr lang="en-US" dirty="0" smtClean="0">
                <a:solidFill>
                  <a:schemeClr val="bg1"/>
                </a:solidFill>
                <a:latin typeface="Arial" charset="0"/>
                <a:ea typeface="Arial" charset="0"/>
                <a:cs typeface="Arial" charset="0"/>
              </a:rPr>
              <a:t>700 a year…</a:t>
            </a:r>
            <a:endParaRPr lang="en-US" b="1"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467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WS New" id="{707D4779-E66C-3D4A-B48C-A9217FCA63C2}" vid="{1EEEA5A1-A5C9-8D4D-B867-C1E5E3F684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ZWS</Template>
  <TotalTime>3834</TotalTime>
  <Words>354</Words>
  <Application>Microsoft Office PowerPoint</Application>
  <PresentationFormat>On-screen Show (4:3)</PresentationFormat>
  <Paragraphs>32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cook</dc:creator>
  <cp:lastModifiedBy>Eleanor Dillon</cp:lastModifiedBy>
  <cp:revision>24</cp:revision>
  <dcterms:created xsi:type="dcterms:W3CDTF">2017-03-24T21:36:39Z</dcterms:created>
  <dcterms:modified xsi:type="dcterms:W3CDTF">2017-04-19T13:42:51Z</dcterms:modified>
</cp:coreProperties>
</file>