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63" r:id="rId3"/>
    <p:sldId id="257" r:id="rId4"/>
    <p:sldId id="258" r:id="rId5"/>
    <p:sldId id="259" r:id="rId6"/>
    <p:sldId id="260" r:id="rId7"/>
    <p:sldId id="261"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userDrawn="1">
          <p15:clr>
            <a:srgbClr val="A4A3A4"/>
          </p15:clr>
        </p15:guide>
        <p15:guide id="2" pos="3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B5B"/>
    <a:srgbClr val="5AB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p:restoredTop sz="55117" autoAdjust="0"/>
  </p:normalViewPr>
  <p:slideViewPr>
    <p:cSldViewPr snapToGrid="0" snapToObjects="1">
      <p:cViewPr varScale="1">
        <p:scale>
          <a:sx n="67" d="100"/>
          <a:sy n="67" d="100"/>
        </p:scale>
        <p:origin x="2874" y="60"/>
      </p:cViewPr>
      <p:guideLst>
        <p:guide orient="horz" pos="368"/>
        <p:guide pos="3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2D6AE-1AED-4C24-B1CA-091BD9C3EBEC}" type="datetimeFigureOut">
              <a:rPr lang="en-GB" smtClean="0"/>
              <a:t>15/06/2017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D9A60-51AB-4538-932C-3631EFF38F13}" type="slidenum">
              <a:rPr lang="en-GB" smtClean="0"/>
              <a:t>‹#›</a:t>
            </a:fld>
            <a:endParaRPr lang="en-GB"/>
          </a:p>
        </p:txBody>
      </p:sp>
    </p:spTree>
    <p:extLst>
      <p:ext uri="{BB962C8B-B14F-4D97-AF65-F5344CB8AC3E}">
        <p14:creationId xmlns:p14="http://schemas.microsoft.com/office/powerpoint/2010/main" val="25057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smtClean="0"/>
              <a:t>Starter</a:t>
            </a:r>
          </a:p>
          <a:p>
            <a:endParaRPr lang="en-GB" dirty="0" smtClean="0"/>
          </a:p>
          <a:p>
            <a:r>
              <a:rPr lang="en-GB" dirty="0" smtClean="0"/>
              <a:t>Depending</a:t>
            </a:r>
            <a:r>
              <a:rPr lang="en-GB" baseline="0" dirty="0" smtClean="0"/>
              <a:t> on your council area, you will have different bins and collections. Use this slide as an opportunity to discuss how things are set up at home.</a:t>
            </a:r>
          </a:p>
          <a:p>
            <a:endParaRPr lang="en-GB" baseline="0" dirty="0" smtClean="0"/>
          </a:p>
          <a:p>
            <a:r>
              <a:rPr lang="en-GB" baseline="0" dirty="0" smtClean="0"/>
              <a:t>Do they have a food waste recycling bin or caddy? Is it wee like the picture or bigger? What colour is it? Do they use it in their homes?</a:t>
            </a:r>
          </a:p>
          <a:p>
            <a:endParaRPr lang="en-GB" baseline="0" dirty="0" smtClean="0"/>
          </a:p>
          <a:p>
            <a:r>
              <a:rPr lang="en-GB" baseline="0" dirty="0" smtClean="0"/>
              <a:t>Tell learners that if they put food that couldn’t have been eaten in the wee recycling bin it can be used for other things – just in the same way that if they recycle a bottle the plastic can be used again.</a:t>
            </a:r>
          </a:p>
          <a:p>
            <a:r>
              <a:rPr lang="en-GB" i="1" baseline="0" dirty="0" smtClean="0"/>
              <a:t>(Further food waste recycling resources are available from Recycle for Scotland </a:t>
            </a:r>
            <a:r>
              <a:rPr lang="en-GB" i="1" u="sng" baseline="0" dirty="0" smtClean="0"/>
              <a:t>here:</a:t>
            </a:r>
            <a:r>
              <a:rPr lang="en-GB" i="1" u="none" baseline="0" dirty="0" smtClean="0"/>
              <a:t> http://zerowastepartners.org.uk/collections/128/ – the focus of this pack is preventing food waste outright.</a:t>
            </a:r>
            <a:r>
              <a:rPr lang="en-GB" i="1" baseline="0" dirty="0" smtClean="0"/>
              <a:t>)</a:t>
            </a:r>
          </a:p>
          <a:p>
            <a:endParaRPr lang="en-GB" baseline="0" dirty="0" smtClean="0"/>
          </a:p>
          <a:p>
            <a:r>
              <a:rPr lang="en-GB" baseline="0" dirty="0" smtClean="0"/>
              <a:t>But if food goes in the rubbish bin…  </a:t>
            </a:r>
            <a:endParaRPr lang="en-GB" dirty="0"/>
          </a:p>
        </p:txBody>
      </p:sp>
      <p:sp>
        <p:nvSpPr>
          <p:cNvPr id="4" name="Slide Number Placeholder 3"/>
          <p:cNvSpPr>
            <a:spLocks noGrp="1"/>
          </p:cNvSpPr>
          <p:nvPr>
            <p:ph type="sldNum" sz="quarter" idx="10"/>
          </p:nvPr>
        </p:nvSpPr>
        <p:spPr/>
        <p:txBody>
          <a:bodyPr/>
          <a:lstStyle/>
          <a:p>
            <a:fld id="{88FD9A60-51AB-4538-932C-3631EFF38F13}" type="slidenum">
              <a:rPr lang="en-GB" smtClean="0"/>
              <a:t>1</a:t>
            </a:fld>
            <a:endParaRPr lang="en-GB"/>
          </a:p>
        </p:txBody>
      </p:sp>
    </p:spTree>
    <p:extLst>
      <p:ext uri="{BB962C8B-B14F-4D97-AF65-F5344CB8AC3E}">
        <p14:creationId xmlns:p14="http://schemas.microsoft.com/office/powerpoint/2010/main" val="270881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a:t>
            </a:r>
            <a:r>
              <a:rPr lang="en-GB" baseline="0" dirty="0" smtClean="0"/>
              <a:t> this slide to introduce the idea of a landfill site to your learners. Have they ever seen one before? Is there a local example? What things would they expect to see in a landfill site?</a:t>
            </a:r>
          </a:p>
          <a:p>
            <a:endParaRPr lang="en-GB" baseline="0" dirty="0" smtClean="0"/>
          </a:p>
          <a:p>
            <a:r>
              <a:rPr lang="en-GB" baseline="0" dirty="0" smtClean="0"/>
              <a:t>Tell learners that in landfill, food is trapped and releases nasty gases that smell bad… Tell learners they will be exploring more about the gases throughout the rest of the lesson.</a:t>
            </a:r>
            <a:endParaRPr lang="en-GB" dirty="0"/>
          </a:p>
        </p:txBody>
      </p:sp>
      <p:sp>
        <p:nvSpPr>
          <p:cNvPr id="4" name="Slide Number Placeholder 3"/>
          <p:cNvSpPr>
            <a:spLocks noGrp="1"/>
          </p:cNvSpPr>
          <p:nvPr>
            <p:ph type="sldNum" sz="quarter" idx="10"/>
          </p:nvPr>
        </p:nvSpPr>
        <p:spPr/>
        <p:txBody>
          <a:bodyPr/>
          <a:lstStyle/>
          <a:p>
            <a:fld id="{88FD9A60-51AB-4538-932C-3631EFF38F13}" type="slidenum">
              <a:rPr lang="en-GB" smtClean="0"/>
              <a:t>2</a:t>
            </a:fld>
            <a:endParaRPr lang="en-GB"/>
          </a:p>
        </p:txBody>
      </p:sp>
    </p:spTree>
    <p:extLst>
      <p:ext uri="{BB962C8B-B14F-4D97-AF65-F5344CB8AC3E}">
        <p14:creationId xmlns:p14="http://schemas.microsoft.com/office/powerpoint/2010/main" val="109468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smtClean="0"/>
              <a:t>Lesson 1.</a:t>
            </a:r>
          </a:p>
          <a:p>
            <a:r>
              <a:rPr lang="en-GB" dirty="0" smtClean="0"/>
              <a:t>Continue</a:t>
            </a:r>
            <a:r>
              <a:rPr lang="en-GB" baseline="0" dirty="0" smtClean="0"/>
              <a:t> on to the </a:t>
            </a:r>
            <a:r>
              <a:rPr lang="en-GB" u="sng" baseline="0" dirty="0" smtClean="0"/>
              <a:t>Main</a:t>
            </a:r>
            <a:r>
              <a:rPr lang="en-GB" u="none" baseline="0" dirty="0" smtClean="0"/>
              <a:t> activity </a:t>
            </a:r>
            <a:r>
              <a:rPr lang="en-GB" baseline="0" dirty="0" smtClean="0"/>
              <a:t>and revisit the following slides as you go.</a:t>
            </a:r>
          </a:p>
          <a:p>
            <a:endParaRPr lang="en-GB" baseline="0" dirty="0" smtClean="0"/>
          </a:p>
          <a:p>
            <a:r>
              <a:rPr lang="en-GB" baseline="0" dirty="0" smtClean="0"/>
              <a:t>Show this slide after you have watched the YouTube link (The Extraordinary Life and Times of a Strawberry).</a:t>
            </a:r>
          </a:p>
          <a:p>
            <a:endParaRPr lang="en-GB" baseline="0" dirty="0" smtClean="0"/>
          </a:p>
          <a:p>
            <a:r>
              <a:rPr lang="en-GB" baseline="0" dirty="0" smtClean="0"/>
              <a:t>Do any of the symbols correlate with things they saw in the video?</a:t>
            </a:r>
          </a:p>
          <a:p>
            <a:r>
              <a:rPr lang="en-GB" baseline="0" dirty="0" smtClean="0"/>
              <a:t>For instance – the wheel with travel? The hand with the strawberries being picked? Why not show them real life photos or examples that correspond with the symbols?</a:t>
            </a:r>
          </a:p>
          <a:p>
            <a:r>
              <a:rPr lang="en-GB" baseline="0" dirty="0" smtClean="0"/>
              <a:t>The symbols are designed to show the different types of ‘effort’ that are required to get food from the farm to our forks.</a:t>
            </a:r>
          </a:p>
          <a:p>
            <a:endParaRPr lang="en-GB" baseline="0" dirty="0" smtClean="0"/>
          </a:p>
          <a:p>
            <a:r>
              <a:rPr lang="en-GB" baseline="0" dirty="0" smtClean="0"/>
              <a:t>Move on to the ‘Life of strawberry’ worksheet.</a:t>
            </a:r>
          </a:p>
          <a:p>
            <a:endParaRPr lang="en-GB" baseline="0" dirty="0" smtClean="0"/>
          </a:p>
          <a:p>
            <a:r>
              <a:rPr lang="en-GB" u="sng" baseline="0" dirty="0" smtClean="0"/>
              <a:t>Lesson 2.</a:t>
            </a:r>
          </a:p>
          <a:p>
            <a:r>
              <a:rPr lang="en-GB" u="none" baseline="0" dirty="0" smtClean="0"/>
              <a:t>Explore what each symbol means with your learners. You may wish to remind them of answers they gave in lesson 1.</a:t>
            </a:r>
          </a:p>
        </p:txBody>
      </p:sp>
      <p:sp>
        <p:nvSpPr>
          <p:cNvPr id="4" name="Slide Number Placeholder 3"/>
          <p:cNvSpPr>
            <a:spLocks noGrp="1"/>
          </p:cNvSpPr>
          <p:nvPr>
            <p:ph type="sldNum" sz="quarter" idx="10"/>
          </p:nvPr>
        </p:nvSpPr>
        <p:spPr/>
        <p:txBody>
          <a:bodyPr/>
          <a:lstStyle/>
          <a:p>
            <a:fld id="{88FD9A60-51AB-4538-932C-3631EFF38F13}" type="slidenum">
              <a:rPr lang="en-GB" smtClean="0"/>
              <a:t>3</a:t>
            </a:fld>
            <a:endParaRPr lang="en-GB"/>
          </a:p>
        </p:txBody>
      </p:sp>
    </p:spTree>
    <p:extLst>
      <p:ext uri="{BB962C8B-B14F-4D97-AF65-F5344CB8AC3E}">
        <p14:creationId xmlns:p14="http://schemas.microsoft.com/office/powerpoint/2010/main" val="329924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this slide after the ‘Life of a strawberry’ worksheet has been completed.</a:t>
            </a:r>
            <a:endParaRPr lang="en-GB" dirty="0"/>
          </a:p>
        </p:txBody>
      </p:sp>
      <p:sp>
        <p:nvSpPr>
          <p:cNvPr id="4" name="Slide Number Placeholder 3"/>
          <p:cNvSpPr>
            <a:spLocks noGrp="1"/>
          </p:cNvSpPr>
          <p:nvPr>
            <p:ph type="sldNum" sz="quarter" idx="10"/>
          </p:nvPr>
        </p:nvSpPr>
        <p:spPr/>
        <p:txBody>
          <a:bodyPr/>
          <a:lstStyle/>
          <a:p>
            <a:fld id="{88FD9A60-51AB-4538-932C-3631EFF38F13}" type="slidenum">
              <a:rPr lang="en-GB" smtClean="0"/>
              <a:t>4</a:t>
            </a:fld>
            <a:endParaRPr lang="en-GB"/>
          </a:p>
        </p:txBody>
      </p:sp>
    </p:spTree>
    <p:extLst>
      <p:ext uri="{BB962C8B-B14F-4D97-AF65-F5344CB8AC3E}">
        <p14:creationId xmlns:p14="http://schemas.microsoft.com/office/powerpoint/2010/main" val="415138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this slide after the ‘Build</a:t>
            </a:r>
            <a:r>
              <a:rPr lang="en-GB" baseline="0" dirty="0" smtClean="0"/>
              <a:t> a roll’ worksheet.</a:t>
            </a:r>
            <a:endParaRPr lang="en-GB" dirty="0"/>
          </a:p>
        </p:txBody>
      </p:sp>
      <p:sp>
        <p:nvSpPr>
          <p:cNvPr id="4" name="Slide Number Placeholder 3"/>
          <p:cNvSpPr>
            <a:spLocks noGrp="1"/>
          </p:cNvSpPr>
          <p:nvPr>
            <p:ph type="sldNum" sz="quarter" idx="10"/>
          </p:nvPr>
        </p:nvSpPr>
        <p:spPr/>
        <p:txBody>
          <a:bodyPr/>
          <a:lstStyle/>
          <a:p>
            <a:fld id="{88FD9A60-51AB-4538-932C-3631EFF38F13}" type="slidenum">
              <a:rPr lang="en-GB" smtClean="0"/>
              <a:t>5</a:t>
            </a:fld>
            <a:endParaRPr lang="en-GB"/>
          </a:p>
        </p:txBody>
      </p:sp>
    </p:spTree>
    <p:extLst>
      <p:ext uri="{BB962C8B-B14F-4D97-AF65-F5344CB8AC3E}">
        <p14:creationId xmlns:p14="http://schemas.microsoft.com/office/powerpoint/2010/main" val="2420176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Tell learners that these nasty</a:t>
            </a:r>
            <a:r>
              <a:rPr lang="en-GB" baseline="0" dirty="0" smtClean="0"/>
              <a:t> gases can make the planet hotter and harder for us to live on. </a:t>
            </a:r>
          </a:p>
          <a:p>
            <a:endParaRPr lang="en-GB" baseline="0" dirty="0" smtClean="0"/>
          </a:p>
          <a:p>
            <a:r>
              <a:rPr lang="en-GB" baseline="0" dirty="0" smtClean="0"/>
              <a:t>If your learners have had previous teaching about climate change and other environmental topics it might be worth bringing this into the discussion to enhance their understanding.</a:t>
            </a:r>
          </a:p>
          <a:p>
            <a:endParaRPr lang="en-GB" baseline="0" dirty="0" smtClean="0"/>
          </a:p>
          <a:p>
            <a:r>
              <a:rPr lang="en-GB" baseline="0" dirty="0" smtClean="0"/>
              <a:t>Emphasise that if wasted food is put in the recycling bin these nasty gases are contained and used for other things but if wasted food is put in the rubbish bin the gases can escape into the atmosphere where they can cause harm.</a:t>
            </a:r>
            <a:endParaRPr lang="en-GB" dirty="0"/>
          </a:p>
        </p:txBody>
      </p:sp>
      <p:sp>
        <p:nvSpPr>
          <p:cNvPr id="4" name="Slide Number Placeholder 3"/>
          <p:cNvSpPr>
            <a:spLocks noGrp="1"/>
          </p:cNvSpPr>
          <p:nvPr>
            <p:ph type="sldNum" sz="quarter" idx="10"/>
          </p:nvPr>
        </p:nvSpPr>
        <p:spPr/>
        <p:txBody>
          <a:bodyPr/>
          <a:lstStyle/>
          <a:p>
            <a:fld id="{88FD9A60-51AB-4538-932C-3631EFF38F13}" type="slidenum">
              <a:rPr lang="en-GB" smtClean="0"/>
              <a:t>6</a:t>
            </a:fld>
            <a:endParaRPr lang="en-GB"/>
          </a:p>
        </p:txBody>
      </p:sp>
    </p:spTree>
    <p:extLst>
      <p:ext uri="{BB962C8B-B14F-4D97-AF65-F5344CB8AC3E}">
        <p14:creationId xmlns:p14="http://schemas.microsoft.com/office/powerpoint/2010/main" val="8890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is required for lesson</a:t>
            </a:r>
            <a:r>
              <a:rPr lang="en-GB" baseline="0" dirty="0" smtClean="0"/>
              <a:t> 2. Food Transformers</a:t>
            </a:r>
            <a:endParaRPr lang="en-GB" dirty="0"/>
          </a:p>
        </p:txBody>
      </p:sp>
      <p:sp>
        <p:nvSpPr>
          <p:cNvPr id="4" name="Slide Number Placeholder 3"/>
          <p:cNvSpPr>
            <a:spLocks noGrp="1"/>
          </p:cNvSpPr>
          <p:nvPr>
            <p:ph type="sldNum" sz="quarter" idx="10"/>
          </p:nvPr>
        </p:nvSpPr>
        <p:spPr/>
        <p:txBody>
          <a:bodyPr/>
          <a:lstStyle/>
          <a:p>
            <a:fld id="{88FD9A60-51AB-4538-932C-3631EFF38F13}" type="slidenum">
              <a:rPr lang="en-GB" smtClean="0"/>
              <a:t>7</a:t>
            </a:fld>
            <a:endParaRPr lang="en-GB"/>
          </a:p>
        </p:txBody>
      </p:sp>
    </p:spTree>
    <p:extLst>
      <p:ext uri="{BB962C8B-B14F-4D97-AF65-F5344CB8AC3E}">
        <p14:creationId xmlns:p14="http://schemas.microsoft.com/office/powerpoint/2010/main" val="214433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3374626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212522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63559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02285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3F0CE-DECC-E24F-A14B-8D14B0F387AC}"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49996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93F0CE-DECC-E24F-A14B-8D14B0F387AC}"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90372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93F0CE-DECC-E24F-A14B-8D14B0F387AC}" type="datetimeFigureOut">
              <a:rPr lang="en-US" smtClean="0"/>
              <a:t>6/15/2017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58214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93F0CE-DECC-E24F-A14B-8D14B0F387AC}" type="datetimeFigureOut">
              <a:rPr lang="en-US" smtClean="0"/>
              <a:t>6/15/2017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4682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3F0CE-DECC-E24F-A14B-8D14B0F387AC}" type="datetimeFigureOut">
              <a:rPr lang="en-US" smtClean="0"/>
              <a:t>6/15/2017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3083768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F0CE-DECC-E24F-A14B-8D14B0F387AC}"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01134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F0CE-DECC-E24F-A14B-8D14B0F387AC}"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28518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F0CE-DECC-E24F-A14B-8D14B0F387AC}" type="datetimeFigureOut">
              <a:rPr lang="en-US" smtClean="0"/>
              <a:t>6/15/2017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4ED4D-5826-0042-80E2-53EDDB01B7C2}" type="slidenum">
              <a:rPr lang="en-US" smtClean="0"/>
              <a:t>‹#›</a:t>
            </a:fld>
            <a:endParaRPr lang="en-US"/>
          </a:p>
        </p:txBody>
      </p:sp>
    </p:spTree>
    <p:extLst>
      <p:ext uri="{BB962C8B-B14F-4D97-AF65-F5344CB8AC3E}">
        <p14:creationId xmlns:p14="http://schemas.microsoft.com/office/powerpoint/2010/main" val="2000879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3" Type="http://schemas.openxmlformats.org/officeDocument/2006/relationships/hyperlink" Target="http://www.endfoodwaste.org/ugly-fruit---veg.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
        <p:nvSpPr>
          <p:cNvPr id="5" name="Rounded Rectangular Callout 4"/>
          <p:cNvSpPr>
            <a:spLocks noChangeAspect="1"/>
          </p:cNvSpPr>
          <p:nvPr/>
        </p:nvSpPr>
        <p:spPr>
          <a:xfrm>
            <a:off x="371844" y="528158"/>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Where does food go when </a:t>
            </a:r>
            <a:r>
              <a:rPr lang="en-US" dirty="0">
                <a:solidFill>
                  <a:schemeClr val="bg1"/>
                </a:solidFill>
                <a:latin typeface="Arial" charset="0"/>
                <a:ea typeface="Arial" charset="0"/>
                <a:cs typeface="Arial" charset="0"/>
              </a:rPr>
              <a:t>you throw it in the rubbish bin</a:t>
            </a:r>
            <a:r>
              <a:rPr lang="en-US" dirty="0" smtClean="0">
                <a:solidFill>
                  <a:schemeClr val="bg1"/>
                </a:solidFill>
                <a:latin typeface="Arial" charset="0"/>
                <a:ea typeface="Arial" charset="0"/>
                <a:cs typeface="Arial" charset="0"/>
              </a:rPr>
              <a:t>?</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44" y="2214198"/>
            <a:ext cx="6223183" cy="4319715"/>
          </a:xfrm>
          <a:prstGeom prst="rect">
            <a:avLst/>
          </a:prstGeom>
        </p:spPr>
      </p:pic>
      <p:sp>
        <p:nvSpPr>
          <p:cNvPr id="6" name="Rounded Rectangular Callout 4"/>
          <p:cNvSpPr>
            <a:spLocks noChangeAspect="1"/>
          </p:cNvSpPr>
          <p:nvPr/>
        </p:nvSpPr>
        <p:spPr>
          <a:xfrm flipH="1">
            <a:off x="4861168" y="3223524"/>
            <a:ext cx="374429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What about </a:t>
            </a:r>
            <a:r>
              <a:rPr lang="en-US" b="1" dirty="0" smtClean="0">
                <a:solidFill>
                  <a:schemeClr val="bg1"/>
                </a:solidFill>
                <a:latin typeface="Arial" charset="0"/>
                <a:ea typeface="Arial" charset="0"/>
                <a:cs typeface="Arial" charset="0"/>
              </a:rPr>
              <a:t>in </a:t>
            </a:r>
            <a:r>
              <a:rPr lang="en-US" dirty="0" smtClean="0">
                <a:solidFill>
                  <a:schemeClr val="bg1"/>
                </a:solidFill>
                <a:latin typeface="Arial" charset="0"/>
                <a:ea typeface="Arial" charset="0"/>
                <a:cs typeface="Arial" charset="0"/>
              </a:rPr>
              <a:t>the </a:t>
            </a:r>
            <a:r>
              <a:rPr lang="en-US" dirty="0">
                <a:solidFill>
                  <a:schemeClr val="bg1"/>
                </a:solidFill>
                <a:latin typeface="Arial" charset="0"/>
                <a:ea typeface="Arial" charset="0"/>
                <a:cs typeface="Arial" charset="0"/>
              </a:rPr>
              <a:t>recycling bin</a:t>
            </a:r>
            <a:r>
              <a:rPr lang="en-US" dirty="0" smtClean="0">
                <a:solidFill>
                  <a:schemeClr val="bg1"/>
                </a:solidFill>
                <a:latin typeface="Arial" charset="0"/>
                <a:ea typeface="Arial" charset="0"/>
                <a:cs typeface="Arial" charset="0"/>
              </a:rPr>
              <a:t>?</a:t>
            </a:r>
          </a:p>
          <a:p>
            <a:pPr>
              <a:spcAft>
                <a:spcPts val="25"/>
              </a:spcAft>
            </a:pPr>
            <a:endParaRPr lang="en-US" dirty="0" smtClean="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623" y="2356365"/>
            <a:ext cx="2526148" cy="325761"/>
          </a:xfrm>
          <a:prstGeom prst="rect">
            <a:avLst/>
          </a:prstGeom>
        </p:spPr>
      </p:pic>
    </p:spTree>
    <p:extLst>
      <p:ext uri="{BB962C8B-B14F-4D97-AF65-F5344CB8AC3E}">
        <p14:creationId xmlns:p14="http://schemas.microsoft.com/office/powerpoint/2010/main" val="613233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4B5B">
            <a:alpha val="10196"/>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347"/>
            <a:ext cx="9144000" cy="6497277"/>
          </a:xfrm>
          <a:prstGeom prst="rect">
            <a:avLst/>
          </a:prstGeom>
        </p:spPr>
      </p:pic>
      <p:sp>
        <p:nvSpPr>
          <p:cNvPr id="5" name="Rounded Rectangular Callout 4"/>
          <p:cNvSpPr>
            <a:spLocks noChangeAspect="1"/>
          </p:cNvSpPr>
          <p:nvPr/>
        </p:nvSpPr>
        <p:spPr>
          <a:xfrm>
            <a:off x="252000" y="445811"/>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spAutoFit/>
          </a:bodyPr>
          <a:lstStyle/>
          <a:p>
            <a:pPr>
              <a:spcAft>
                <a:spcPts val="25"/>
              </a:spcAft>
            </a:pPr>
            <a:r>
              <a:rPr lang="en-US" b="1" dirty="0">
                <a:solidFill>
                  <a:schemeClr val="bg1"/>
                </a:solidFill>
                <a:latin typeface="Arial" charset="0"/>
                <a:ea typeface="Arial" charset="0"/>
                <a:cs typeface="Arial" charset="0"/>
              </a:rPr>
              <a:t>If you throw food into the rubbish bin </a:t>
            </a:r>
            <a:r>
              <a:rPr lang="en-US" dirty="0">
                <a:solidFill>
                  <a:schemeClr val="bg1"/>
                </a:solidFill>
                <a:latin typeface="Arial" charset="0"/>
                <a:ea typeface="Arial" charset="0"/>
                <a:cs typeface="Arial" charset="0"/>
              </a:rPr>
              <a:t>it goes to </a:t>
            </a:r>
            <a:r>
              <a:rPr lang="en-US" dirty="0" smtClean="0">
                <a:solidFill>
                  <a:schemeClr val="bg1"/>
                </a:solidFill>
                <a:latin typeface="Arial" charset="0"/>
                <a:ea typeface="Arial" charset="0"/>
                <a:cs typeface="Arial" charset="0"/>
              </a:rPr>
              <a:t>landfill…</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Tree>
    <p:extLst>
      <p:ext uri="{BB962C8B-B14F-4D97-AF65-F5344CB8AC3E}">
        <p14:creationId xmlns:p14="http://schemas.microsoft.com/office/powerpoint/2010/main" val="1093952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4B5B">
            <a:alpha val="10196"/>
          </a:srgbClr>
        </a:solidFill>
        <a:effectLst/>
      </p:bgPr>
    </p:bg>
    <p:spTree>
      <p:nvGrpSpPr>
        <p:cNvPr id="1" name=""/>
        <p:cNvGrpSpPr/>
        <p:nvPr/>
      </p:nvGrpSpPr>
      <p:grpSpPr>
        <a:xfrm>
          <a:off x="0" y="0"/>
          <a:ext cx="0" cy="0"/>
          <a:chOff x="0" y="0"/>
          <a:chExt cx="0" cy="0"/>
        </a:xfrm>
      </p:grpSpPr>
      <p:sp>
        <p:nvSpPr>
          <p:cNvPr id="5" name="Rounded Rectangular Callout 4"/>
          <p:cNvSpPr>
            <a:spLocks noChangeAspect="1"/>
          </p:cNvSpPr>
          <p:nvPr/>
        </p:nvSpPr>
        <p:spPr>
          <a:xfrm>
            <a:off x="1455876" y="787496"/>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spAutoFit/>
          </a:bodyPr>
          <a:lstStyle/>
          <a:p>
            <a:pPr>
              <a:spcAft>
                <a:spcPts val="25"/>
              </a:spcAft>
            </a:pPr>
            <a:r>
              <a:rPr lang="en-US" b="1" dirty="0">
                <a:solidFill>
                  <a:schemeClr val="bg1"/>
                </a:solidFill>
                <a:latin typeface="Arial" charset="0"/>
                <a:ea typeface="Arial" charset="0"/>
                <a:cs typeface="Arial" charset="0"/>
              </a:rPr>
              <a:t>A lot of effort </a:t>
            </a:r>
            <a:r>
              <a:rPr lang="en-US" b="1" dirty="0" smtClean="0">
                <a:solidFill>
                  <a:schemeClr val="bg1"/>
                </a:solidFill>
                <a:latin typeface="Arial" charset="0"/>
                <a:ea typeface="Arial" charset="0"/>
                <a:cs typeface="Arial" charset="0"/>
              </a:rPr>
              <a:t>goes into getting </a:t>
            </a:r>
            <a:r>
              <a:rPr lang="en-US" b="1" dirty="0">
                <a:solidFill>
                  <a:schemeClr val="bg1"/>
                </a:solidFill>
                <a:latin typeface="Arial" charset="0"/>
                <a:ea typeface="Arial" charset="0"/>
                <a:cs typeface="Arial" charset="0"/>
              </a:rPr>
              <a:t>food </a:t>
            </a:r>
            <a:r>
              <a:rPr lang="en-US" dirty="0" smtClean="0">
                <a:solidFill>
                  <a:schemeClr val="bg1"/>
                </a:solidFill>
                <a:latin typeface="Arial" charset="0"/>
                <a:ea typeface="Arial" charset="0"/>
                <a:cs typeface="Arial" charset="0"/>
              </a:rPr>
              <a:t>from </a:t>
            </a:r>
            <a:r>
              <a:rPr lang="en-US" dirty="0">
                <a:solidFill>
                  <a:schemeClr val="bg1"/>
                </a:solidFill>
                <a:latin typeface="Arial" charset="0"/>
                <a:ea typeface="Arial" charset="0"/>
                <a:cs typeface="Arial" charset="0"/>
              </a:rPr>
              <a:t>the farm to your </a:t>
            </a:r>
            <a:r>
              <a:rPr lang="en-US" dirty="0" smtClean="0">
                <a:solidFill>
                  <a:schemeClr val="bg1"/>
                </a:solidFill>
                <a:latin typeface="Arial" charset="0"/>
                <a:ea typeface="Arial" charset="0"/>
                <a:cs typeface="Arial" charset="0"/>
              </a:rPr>
              <a:t>fork.</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13" y="1152764"/>
            <a:ext cx="7642095" cy="504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Tree>
    <p:extLst>
      <p:ext uri="{BB962C8B-B14F-4D97-AF65-F5344CB8AC3E}">
        <p14:creationId xmlns:p14="http://schemas.microsoft.com/office/powerpoint/2010/main" val="613233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4B5B">
            <a:alpha val="10196"/>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064" y="0"/>
            <a:ext cx="5702856"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Tree>
    <p:extLst>
      <p:ext uri="{BB962C8B-B14F-4D97-AF65-F5344CB8AC3E}">
        <p14:creationId xmlns:p14="http://schemas.microsoft.com/office/powerpoint/2010/main" val="1439809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4B5B">
            <a:alpha val="10196"/>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553" y="1922931"/>
            <a:ext cx="4680000" cy="4337179"/>
          </a:xfrm>
          <a:prstGeom prst="rect">
            <a:avLst/>
          </a:prstGeom>
        </p:spPr>
      </p:pic>
      <p:sp>
        <p:nvSpPr>
          <p:cNvPr id="5" name="Rounded Rectangular Callout 4"/>
          <p:cNvSpPr>
            <a:spLocks noChangeAspect="1"/>
          </p:cNvSpPr>
          <p:nvPr/>
        </p:nvSpPr>
        <p:spPr>
          <a:xfrm>
            <a:off x="612913" y="602973"/>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spAutoFit/>
          </a:bodyPr>
          <a:lstStyle/>
          <a:p>
            <a:pPr>
              <a:spcAft>
                <a:spcPts val="25"/>
              </a:spcAft>
            </a:pPr>
            <a:r>
              <a:rPr lang="en-US" b="1" dirty="0">
                <a:solidFill>
                  <a:schemeClr val="bg1"/>
                </a:solidFill>
                <a:latin typeface="Arial" charset="0"/>
                <a:ea typeface="Arial" charset="0"/>
                <a:cs typeface="Arial" charset="0"/>
              </a:rPr>
              <a:t>When you waste food </a:t>
            </a:r>
            <a:r>
              <a:rPr lang="en-US" dirty="0">
                <a:solidFill>
                  <a:schemeClr val="bg1"/>
                </a:solidFill>
                <a:latin typeface="Arial" charset="0"/>
                <a:ea typeface="Arial" charset="0"/>
                <a:cs typeface="Arial" charset="0"/>
              </a:rPr>
              <a:t>you waste all the effort that has gone into making </a:t>
            </a:r>
            <a:r>
              <a:rPr lang="en-US" dirty="0" smtClean="0">
                <a:solidFill>
                  <a:schemeClr val="bg1"/>
                </a:solidFill>
                <a:latin typeface="Arial" charset="0"/>
                <a:ea typeface="Arial" charset="0"/>
                <a:cs typeface="Arial" charset="0"/>
              </a:rPr>
              <a:t>it.</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Tree>
    <p:extLst>
      <p:ext uri="{BB962C8B-B14F-4D97-AF65-F5344CB8AC3E}">
        <p14:creationId xmlns:p14="http://schemas.microsoft.com/office/powerpoint/2010/main" val="33070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4B5B">
            <a:alpha val="10196"/>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166" b="36"/>
          <a:stretch/>
        </p:blipFill>
        <p:spPr>
          <a:xfrm>
            <a:off x="609989" y="204694"/>
            <a:ext cx="8305881" cy="6494929"/>
          </a:xfrm>
          <a:prstGeom prst="rect">
            <a:avLst/>
          </a:prstGeom>
        </p:spPr>
      </p:pic>
      <p:sp>
        <p:nvSpPr>
          <p:cNvPr id="5" name="Rounded Rectangular Callout 4"/>
          <p:cNvSpPr>
            <a:spLocks noChangeAspect="1"/>
          </p:cNvSpPr>
          <p:nvPr/>
        </p:nvSpPr>
        <p:spPr>
          <a:xfrm>
            <a:off x="1112976" y="382706"/>
            <a:ext cx="4320000"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spAutoFit/>
          </a:bodyPr>
          <a:lstStyle/>
          <a:p>
            <a:pPr>
              <a:spcAft>
                <a:spcPts val="25"/>
              </a:spcAft>
            </a:pPr>
            <a:r>
              <a:rPr lang="en-US" b="1" dirty="0">
                <a:solidFill>
                  <a:schemeClr val="bg1"/>
                </a:solidFill>
                <a:latin typeface="Arial" charset="0"/>
                <a:ea typeface="Arial" charset="0"/>
                <a:cs typeface="Arial" charset="0"/>
              </a:rPr>
              <a:t>When food </a:t>
            </a:r>
            <a:r>
              <a:rPr lang="en-US" b="1" dirty="0" smtClean="0">
                <a:solidFill>
                  <a:schemeClr val="bg1"/>
                </a:solidFill>
                <a:latin typeface="Arial" charset="0"/>
                <a:ea typeface="Arial" charset="0"/>
                <a:cs typeface="Arial" charset="0"/>
              </a:rPr>
              <a:t>goes to landfill </a:t>
            </a:r>
            <a:r>
              <a:rPr lang="en-US" dirty="0" smtClean="0">
                <a:solidFill>
                  <a:schemeClr val="bg1"/>
                </a:solidFill>
                <a:latin typeface="Arial" charset="0"/>
                <a:ea typeface="Arial" charset="0"/>
                <a:cs typeface="Arial" charset="0"/>
              </a:rPr>
              <a:t>it </a:t>
            </a:r>
            <a:r>
              <a:rPr lang="en-US" dirty="0">
                <a:solidFill>
                  <a:schemeClr val="bg1"/>
                </a:solidFill>
                <a:latin typeface="Arial" charset="0"/>
                <a:ea typeface="Arial" charset="0"/>
                <a:cs typeface="Arial" charset="0"/>
              </a:rPr>
              <a:t>releases nasty gases which are bad for the </a:t>
            </a:r>
            <a:r>
              <a:rPr lang="en-US" dirty="0" smtClean="0">
                <a:solidFill>
                  <a:schemeClr val="bg1"/>
                </a:solidFill>
                <a:latin typeface="Arial" charset="0"/>
                <a:ea typeface="Arial" charset="0"/>
                <a:cs typeface="Arial" charset="0"/>
              </a:rPr>
              <a:t>planet.</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Tree>
    <p:extLst>
      <p:ext uri="{BB962C8B-B14F-4D97-AF65-F5344CB8AC3E}">
        <p14:creationId xmlns:p14="http://schemas.microsoft.com/office/powerpoint/2010/main" val="513137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B5B">
            <a:alpha val="10196"/>
          </a:srgbClr>
        </a:solidFill>
        <a:effectLst/>
      </p:bgPr>
    </p:bg>
    <p:spTree>
      <p:nvGrpSpPr>
        <p:cNvPr id="1" name=""/>
        <p:cNvGrpSpPr/>
        <p:nvPr/>
      </p:nvGrpSpPr>
      <p:grpSpPr>
        <a:xfrm>
          <a:off x="0" y="0"/>
          <a:ext cx="0" cy="0"/>
          <a:chOff x="0" y="0"/>
          <a:chExt cx="0" cy="0"/>
        </a:xfrm>
      </p:grpSpPr>
      <p:sp>
        <p:nvSpPr>
          <p:cNvPr id="5" name="Rounded Rectangular Callout 4"/>
          <p:cNvSpPr>
            <a:spLocks noChangeAspect="1"/>
          </p:cNvSpPr>
          <p:nvPr/>
        </p:nvSpPr>
        <p:spPr>
          <a:xfrm>
            <a:off x="612913" y="602973"/>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spAutoFit/>
          </a:bodyPr>
          <a:lstStyle/>
          <a:p>
            <a:pPr>
              <a:spcAft>
                <a:spcPts val="25"/>
              </a:spcAft>
            </a:pPr>
            <a:r>
              <a:rPr lang="en-US" b="1" dirty="0">
                <a:solidFill>
                  <a:schemeClr val="bg1"/>
                </a:solidFill>
                <a:latin typeface="Arial" charset="0"/>
                <a:ea typeface="Arial" charset="0"/>
                <a:cs typeface="Arial" charset="0"/>
              </a:rPr>
              <a:t>Click </a:t>
            </a:r>
            <a:r>
              <a:rPr lang="en-US" b="1" u="sng" dirty="0" smtClean="0">
                <a:hlinkClick r:id="rId3"/>
              </a:rPr>
              <a:t>here</a:t>
            </a:r>
            <a:r>
              <a:rPr lang="en-US" dirty="0" smtClean="0"/>
              <a:t> </a:t>
            </a:r>
            <a:r>
              <a:rPr lang="en-US" b="1" dirty="0" smtClean="0">
                <a:solidFill>
                  <a:schemeClr val="bg1"/>
                </a:solidFill>
                <a:latin typeface="Arial" charset="0"/>
                <a:ea typeface="Arial" charset="0"/>
                <a:cs typeface="Arial" charset="0"/>
              </a:rPr>
              <a:t>to </a:t>
            </a:r>
            <a:r>
              <a:rPr lang="en-US" b="1" dirty="0">
                <a:solidFill>
                  <a:schemeClr val="bg1"/>
                </a:solidFill>
                <a:latin typeface="Arial" charset="0"/>
                <a:ea typeface="Arial" charset="0"/>
                <a:cs typeface="Arial" charset="0"/>
              </a:rPr>
              <a:t>check out these </a:t>
            </a:r>
            <a:r>
              <a:rPr lang="en-US" dirty="0">
                <a:solidFill>
                  <a:schemeClr val="bg1"/>
                </a:solidFill>
                <a:latin typeface="Arial" charset="0"/>
                <a:ea typeface="Arial" charset="0"/>
                <a:cs typeface="Arial" charset="0"/>
              </a:rPr>
              <a:t>'ugly</a:t>
            </a:r>
            <a:r>
              <a:rPr lang="en-US">
                <a:solidFill>
                  <a:schemeClr val="bg1"/>
                </a:solidFill>
                <a:latin typeface="Arial" charset="0"/>
                <a:ea typeface="Arial" charset="0"/>
                <a:cs typeface="Arial" charset="0"/>
              </a:rPr>
              <a:t>' </a:t>
            </a:r>
            <a:r>
              <a:rPr lang="en-US" smtClean="0">
                <a:solidFill>
                  <a:schemeClr val="bg1"/>
                </a:solidFill>
                <a:latin typeface="Arial" charset="0"/>
                <a:ea typeface="Arial" charset="0"/>
                <a:cs typeface="Arial" charset="0"/>
              </a:rPr>
              <a:t>fruits </a:t>
            </a:r>
            <a:r>
              <a:rPr lang="en-US" dirty="0">
                <a:solidFill>
                  <a:schemeClr val="bg1"/>
                </a:solidFill>
                <a:latin typeface="Arial" charset="0"/>
                <a:ea typeface="Arial" charset="0"/>
                <a:cs typeface="Arial" charset="0"/>
              </a:rPr>
              <a:t>and </a:t>
            </a:r>
            <a:r>
              <a:rPr lang="en-US" dirty="0" smtClean="0">
                <a:solidFill>
                  <a:schemeClr val="bg1"/>
                </a:solidFill>
                <a:latin typeface="Arial" charset="0"/>
                <a:ea typeface="Arial" charset="0"/>
                <a:cs typeface="Arial" charset="0"/>
              </a:rPr>
              <a:t>vegetables</a:t>
            </a:r>
          </a:p>
          <a:p>
            <a:pPr>
              <a:spcAft>
                <a:spcPts val="25"/>
              </a:spcAft>
            </a:pPr>
            <a:endParaRPr lang="en-US" dirty="0" smtClean="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04" y="2628665"/>
            <a:ext cx="7112261" cy="251232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817" y="5778570"/>
            <a:ext cx="921054" cy="921054"/>
          </a:xfrm>
          <a:prstGeom prst="rect">
            <a:avLst/>
          </a:prstGeom>
        </p:spPr>
      </p:pic>
    </p:spTree>
    <p:extLst>
      <p:ext uri="{BB962C8B-B14F-4D97-AF65-F5344CB8AC3E}">
        <p14:creationId xmlns:p14="http://schemas.microsoft.com/office/powerpoint/2010/main" val="128684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WS New" id="{707D4779-E66C-3D4A-B48C-A9217FCA63C2}" vid="{1EEEA5A1-A5C9-8D4D-B867-C1E5E3F684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ZWS</Template>
  <TotalTime>5140</TotalTime>
  <Words>593</Words>
  <Application>Microsoft Office PowerPoint</Application>
  <PresentationFormat>On-screen Show (4:3)</PresentationFormat>
  <Paragraphs>48</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cook</dc:creator>
  <cp:lastModifiedBy>Eleanor Dillon</cp:lastModifiedBy>
  <cp:revision>28</cp:revision>
  <dcterms:created xsi:type="dcterms:W3CDTF">2017-03-24T21:36:39Z</dcterms:created>
  <dcterms:modified xsi:type="dcterms:W3CDTF">2017-06-15T15:07:36Z</dcterms:modified>
</cp:coreProperties>
</file>