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  <p:sldMasterId id="2147483653" r:id="rId2"/>
  </p:sldMasterIdLst>
  <p:notesMasterIdLst>
    <p:notesMasterId r:id="rId4"/>
  </p:notesMasterIdLst>
  <p:sldIdLst>
    <p:sldId id="265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86" autoAdjust="0"/>
  </p:normalViewPr>
  <p:slideViewPr>
    <p:cSldViewPr snapToGrid="0" snapToObjects="1">
      <p:cViewPr>
        <p:scale>
          <a:sx n="82" d="100"/>
          <a:sy n="82" d="100"/>
        </p:scale>
        <p:origin x="-2538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70DB91-6D04-4B91-884F-F1A842EC00D0}" type="datetimeFigureOut">
              <a:rPr lang="en-US" altLang="en-US"/>
              <a:pPr/>
              <a:t>5/8/2017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223BEC-E335-4FB0-BDDA-9DD185A62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969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EEBCD74-B642-4DF7-BF68-646BC1071D5B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72097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ZWS_green_PP_banner_title_slid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-50800"/>
            <a:ext cx="9301163" cy="69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500184" y="2266462"/>
            <a:ext cx="7948395" cy="798475"/>
          </a:xfrm>
          <a:prstGeom prst="rect">
            <a:avLst/>
          </a:prstGeom>
        </p:spPr>
        <p:txBody>
          <a:bodyPr/>
          <a:lstStyle>
            <a:lvl1pPr algn="l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00185" y="3064937"/>
            <a:ext cx="6400800" cy="73464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4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390" y="1798638"/>
            <a:ext cx="8229600" cy="53022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390" y="2706688"/>
            <a:ext cx="8229600" cy="2327275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3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Layout_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375795" y="1810742"/>
            <a:ext cx="8229600" cy="52887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36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375795" y="2663992"/>
            <a:ext cx="8229600" cy="246644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981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796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ZWS_green_PP_banner_slide_master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50800"/>
            <a:ext cx="9212263" cy="690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76238" y="1798638"/>
            <a:ext cx="82296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6238" y="2706688"/>
            <a:ext cx="8229600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1" r:id="rId2"/>
    <p:sldLayoutId id="2147483742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00"/>
          </a:solidFill>
          <a:latin typeface="Arial"/>
          <a:ea typeface="MS PGothic" panose="020B0600070205080204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MS PGothic" panose="020B0600070205080204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MS PGothic" panose="020B0600070205080204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MS PGothic" panose="020B0600070205080204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MS PGothic" panose="020B0600070205080204" pitchFamily="34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WS_green_PP_banner_title_slide.pd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0"/>
            <a:ext cx="9212263" cy="690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 userDrawn="1"/>
        </p:nvSpPr>
        <p:spPr>
          <a:xfrm>
            <a:off x="500063" y="2266950"/>
            <a:ext cx="7948612" cy="839788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b="1" dirty="0" smtClean="0">
                <a:latin typeface="Arial"/>
                <a:cs typeface="Arial"/>
              </a:rPr>
              <a:t>Thank you.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500063" y="5119688"/>
            <a:ext cx="7948612" cy="839787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sz="2800" dirty="0" err="1" smtClean="0">
                <a:latin typeface="Arial"/>
                <a:cs typeface="Arial"/>
              </a:rPr>
              <a:t>zerowastescotland.org.uk</a:t>
            </a:r>
            <a:endParaRPr lang="en-GB" sz="2800" dirty="0" smtClean="0">
              <a:latin typeface="Arial"/>
              <a:cs typeface="Arial"/>
            </a:endParaRPr>
          </a:p>
          <a:p>
            <a:pPr>
              <a:defRPr/>
            </a:pPr>
            <a:r>
              <a:rPr lang="en-GB" sz="2800" dirty="0" smtClean="0">
                <a:latin typeface="Arial"/>
                <a:cs typeface="Arial"/>
              </a:rPr>
              <a:t>     @</a:t>
            </a:r>
            <a:r>
              <a:rPr lang="en-GB" sz="2800" dirty="0" err="1" smtClean="0">
                <a:latin typeface="Arial"/>
                <a:cs typeface="Arial"/>
              </a:rPr>
              <a:t>ZeroWasteScot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3077" name="Pictur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5664200"/>
            <a:ext cx="43021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>
          <a:xfrm>
            <a:off x="376238" y="169703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2400" b="0" dirty="0">
                <a:latin typeface="DINComp-Black" panose="020B0A04020101010102" pitchFamily="34" charset="0"/>
                <a:cs typeface="DINComp-Black" panose="020B0A04020101010102" pitchFamily="34" charset="0"/>
              </a:rPr>
              <a:t>Scottish Materials Brokerage </a:t>
            </a:r>
            <a:r>
              <a:rPr lang="en-US" altLang="en-US" sz="2400" b="0" dirty="0" smtClean="0">
                <a:latin typeface="DINComp-Black" panose="020B0A04020101010102" pitchFamily="34" charset="0"/>
                <a:cs typeface="DINComp-Black" panose="020B0A04020101010102" pitchFamily="34" charset="0"/>
              </a:rPr>
              <a:t>Service</a:t>
            </a:r>
            <a:br>
              <a:rPr lang="en-US" altLang="en-US" sz="2400" b="0" dirty="0" smtClean="0">
                <a:latin typeface="DINComp-Black" panose="020B0A04020101010102" pitchFamily="34" charset="0"/>
                <a:cs typeface="DINComp-Black" panose="020B0A04020101010102" pitchFamily="34" charset="0"/>
              </a:rPr>
            </a:br>
            <a:r>
              <a:rPr lang="en-US" altLang="en-US" sz="2400" b="0" dirty="0" smtClean="0">
                <a:latin typeface="DINComp-Bold" panose="020B0804020101020102" pitchFamily="34" charset="0"/>
                <a:cs typeface="DINComp-Bold" panose="020B0804020101020102" pitchFamily="34" charset="0"/>
              </a:rPr>
              <a:t>Update No 15 | </a:t>
            </a:r>
            <a:r>
              <a:rPr lang="en-US" altLang="en-US" sz="2400" b="0" dirty="0" smtClean="0">
                <a:latin typeface="DINComp-Medium" panose="020B0604020101020102" pitchFamily="34" charset="0"/>
                <a:cs typeface="DINComp-Bold" panose="020B0804020101020102" pitchFamily="34" charset="0"/>
              </a:rPr>
              <a:t>05  May</a:t>
            </a:r>
            <a:r>
              <a:rPr lang="en-US" altLang="en-US" sz="2400" b="0" dirty="0" smtClean="0">
                <a:latin typeface="DINComp-Medium" panose="020B0604020101020102" pitchFamily="34" charset="0"/>
                <a:cs typeface="DINComp-Medium" panose="020B0604020101020102" pitchFamily="34" charset="0"/>
              </a:rPr>
              <a:t> 2017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376238" y="2595242"/>
            <a:ext cx="8229600" cy="4016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200" b="1" i="1" dirty="0"/>
              <a:t>Residual</a:t>
            </a:r>
            <a:endParaRPr lang="en-GB" sz="1200" dirty="0"/>
          </a:p>
          <a:p>
            <a:pPr marL="0" indent="0">
              <a:buNone/>
            </a:pPr>
            <a:r>
              <a:rPr lang="en-GB" sz="1200" i="1" dirty="0"/>
              <a:t> </a:t>
            </a:r>
            <a:endParaRPr lang="en-GB" sz="1200" i="1" dirty="0" smtClean="0"/>
          </a:p>
          <a:p>
            <a:r>
              <a:rPr lang="en-GB" sz="1200" dirty="0" smtClean="0"/>
              <a:t>Site visits are underway and closing date for  bid submissions is 26 May 2017.</a:t>
            </a:r>
          </a:p>
          <a:p>
            <a:pPr marL="0" indent="0">
              <a:buNone/>
            </a:pPr>
            <a:r>
              <a:rPr lang="en-GB" sz="1200" i="1" dirty="0"/>
              <a:t> </a:t>
            </a:r>
            <a:endParaRPr lang="en-GB" sz="1200" b="1" i="1" dirty="0" smtClean="0"/>
          </a:p>
          <a:p>
            <a:pPr marL="0" indent="0">
              <a:buNone/>
            </a:pPr>
            <a:r>
              <a:rPr lang="en-GB" sz="1200" b="1" i="1" dirty="0" smtClean="0"/>
              <a:t>Mixed </a:t>
            </a:r>
            <a:r>
              <a:rPr lang="en-GB" sz="1200" b="1" i="1" dirty="0" err="1"/>
              <a:t>Recyclates</a:t>
            </a:r>
            <a:endParaRPr lang="en-GB" sz="1200" dirty="0"/>
          </a:p>
          <a:p>
            <a:pPr marL="0" indent="0">
              <a:buNone/>
            </a:pPr>
            <a:endParaRPr lang="en-GB" sz="1200" i="1" dirty="0" smtClean="0"/>
          </a:p>
          <a:p>
            <a:r>
              <a:rPr lang="en-GB" sz="1200" i="1" dirty="0" err="1" smtClean="0"/>
              <a:t>UIG</a:t>
            </a:r>
            <a:r>
              <a:rPr lang="en-GB" sz="1200" i="1" dirty="0" smtClean="0"/>
              <a:t> </a:t>
            </a:r>
            <a:r>
              <a:rPr lang="en-GB" sz="1200" i="1" dirty="0"/>
              <a:t>held on 25 April 2017 and was well attended.  Members were clear they wanted to see a more developed plan with more </a:t>
            </a:r>
            <a:r>
              <a:rPr lang="en-GB" sz="1200" i="1" dirty="0" smtClean="0"/>
              <a:t>detail; </a:t>
            </a:r>
            <a:endParaRPr lang="en-GB" sz="1200" dirty="0"/>
          </a:p>
          <a:p>
            <a:r>
              <a:rPr lang="en-GB" sz="1200" i="1" dirty="0" smtClean="0"/>
              <a:t>An </a:t>
            </a:r>
            <a:r>
              <a:rPr lang="en-GB" sz="1200" i="1" dirty="0"/>
              <a:t>initial summary will be issued </a:t>
            </a:r>
            <a:r>
              <a:rPr lang="en-GB" sz="1200" i="1" dirty="0" smtClean="0"/>
              <a:t>shortly; and</a:t>
            </a:r>
            <a:endParaRPr lang="en-GB" sz="1200" dirty="0"/>
          </a:p>
          <a:p>
            <a:r>
              <a:rPr lang="en-GB" sz="1200" i="1" dirty="0" smtClean="0"/>
              <a:t>A </a:t>
            </a:r>
            <a:r>
              <a:rPr lang="en-GB" sz="1200" i="1" dirty="0"/>
              <a:t>more detailed report with next steps and timelines will follow next month.</a:t>
            </a:r>
            <a:endParaRPr lang="en-GB" sz="1200" dirty="0"/>
          </a:p>
          <a:p>
            <a:endParaRPr lang="en-GB" sz="1200" b="1" i="1" dirty="0" smtClean="0"/>
          </a:p>
          <a:p>
            <a:pPr marL="0" indent="0">
              <a:buNone/>
            </a:pPr>
            <a:r>
              <a:rPr lang="en-GB" sz="1200" b="1" i="1" dirty="0" smtClean="0"/>
              <a:t>Source </a:t>
            </a:r>
            <a:r>
              <a:rPr lang="en-GB" sz="1200" b="1" i="1" dirty="0"/>
              <a:t>Separated</a:t>
            </a:r>
            <a:r>
              <a:rPr lang="en-GB" sz="1200" i="1" dirty="0"/>
              <a:t> - </a:t>
            </a:r>
            <a:r>
              <a:rPr lang="en-GB" sz="1200" b="1" i="1" dirty="0"/>
              <a:t>Glass</a:t>
            </a:r>
            <a:endParaRPr lang="en-GB" sz="1200" dirty="0"/>
          </a:p>
          <a:p>
            <a:pPr marL="0" indent="0">
              <a:buNone/>
            </a:pPr>
            <a:r>
              <a:rPr lang="en-GB" sz="1200" i="1" dirty="0"/>
              <a:t> </a:t>
            </a:r>
            <a:endParaRPr lang="en-GB" sz="1200" dirty="0"/>
          </a:p>
          <a:p>
            <a:r>
              <a:rPr lang="en-GB" sz="1200" i="1" dirty="0"/>
              <a:t>Glass </a:t>
            </a:r>
            <a:r>
              <a:rPr lang="en-GB" sz="1200" i="1" dirty="0" smtClean="0"/>
              <a:t>– The Board is currently considering next steps.  An announcement is expected to follow in a few months.  If you have contracts getting close to expiry (around 6 months) please contact the </a:t>
            </a:r>
            <a:r>
              <a:rPr lang="en-GB" sz="1200" i="1" dirty="0" smtClean="0"/>
              <a:t>Brokerage </a:t>
            </a:r>
            <a:r>
              <a:rPr lang="en-GB" sz="1200" i="1" dirty="0" smtClean="0"/>
              <a:t>to discuss. </a:t>
            </a:r>
          </a:p>
        </p:txBody>
      </p:sp>
      <p:pic>
        <p:nvPicPr>
          <p:cNvPr id="1030" name="Picture 6" descr="http://www.sciencefestival.co.uk/mediaLibrary/images/english/609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794" y="222355"/>
            <a:ext cx="1413964" cy="106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 - E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Custom Design</vt:lpstr>
      <vt:lpstr>Custom Design - END</vt:lpstr>
      <vt:lpstr>Scottish Materials Brokerage Service Update No 15 | 05  May 2017</vt:lpstr>
    </vt:vector>
  </TitlesOfParts>
  <Company>WRAP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Gourley</dc:creator>
  <cp:lastModifiedBy>u205541</cp:lastModifiedBy>
  <cp:revision>76</cp:revision>
  <dcterms:created xsi:type="dcterms:W3CDTF">2013-07-05T09:41:17Z</dcterms:created>
  <dcterms:modified xsi:type="dcterms:W3CDTF">2017-05-08T08:26:41Z</dcterms:modified>
</cp:coreProperties>
</file>