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310" r:id="rId3"/>
    <p:sldId id="260" r:id="rId4"/>
    <p:sldId id="261" r:id="rId5"/>
    <p:sldId id="262" r:id="rId6"/>
    <p:sldId id="263" r:id="rId7"/>
    <p:sldId id="264" r:id="rId8"/>
    <p:sldId id="265" r:id="rId9"/>
    <p:sldId id="311" r:id="rId10"/>
    <p:sldId id="266" r:id="rId11"/>
    <p:sldId id="267" r:id="rId12"/>
    <p:sldId id="312" r:id="rId13"/>
    <p:sldId id="268" r:id="rId14"/>
    <p:sldId id="272" r:id="rId15"/>
    <p:sldId id="269" r:id="rId16"/>
    <p:sldId id="270" r:id="rId17"/>
    <p:sldId id="273" r:id="rId18"/>
    <p:sldId id="271" r:id="rId19"/>
    <p:sldId id="275" r:id="rId20"/>
    <p:sldId id="276" r:id="rId21"/>
    <p:sldId id="277" r:id="rId22"/>
    <p:sldId id="278" r:id="rId23"/>
    <p:sldId id="279" r:id="rId24"/>
    <p:sldId id="281" r:id="rId25"/>
    <p:sldId id="282" r:id="rId26"/>
    <p:sldId id="283" r:id="rId27"/>
    <p:sldId id="284" r:id="rId28"/>
    <p:sldId id="285" r:id="rId29"/>
    <p:sldId id="287" r:id="rId30"/>
    <p:sldId id="288" r:id="rId31"/>
    <p:sldId id="289" r:id="rId32"/>
    <p:sldId id="290" r:id="rId33"/>
    <p:sldId id="291" r:id="rId34"/>
    <p:sldId id="297" r:id="rId35"/>
    <p:sldId id="293" r:id="rId36"/>
    <p:sldId id="309" r:id="rId37"/>
    <p:sldId id="295" r:id="rId38"/>
    <p:sldId id="301" r:id="rId39"/>
    <p:sldId id="298" r:id="rId40"/>
    <p:sldId id="299" r:id="rId41"/>
    <p:sldId id="300" r:id="rId42"/>
    <p:sldId id="302" r:id="rId43"/>
    <p:sldId id="303" r:id="rId44"/>
    <p:sldId id="304" r:id="rId45"/>
    <p:sldId id="305" r:id="rId46"/>
    <p:sldId id="306" r:id="rId47"/>
    <p:sldId id="307" r:id="rId48"/>
    <p:sldId id="30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BA3D7D-EEAC-B240-A8AF-8EF0972202C5}">
          <p14:sldIdLst>
            <p14:sldId id="256"/>
          </p14:sldIdLst>
        </p14:section>
        <p14:section name="Carousel" id="{2EFF73B6-873B-9A42-9C0B-2B6429F7B0AD}">
          <p14:sldIdLst>
            <p14:sldId id="310"/>
            <p14:sldId id="260"/>
            <p14:sldId id="261"/>
            <p14:sldId id="262"/>
            <p14:sldId id="263"/>
            <p14:sldId id="264"/>
            <p14:sldId id="265"/>
            <p14:sldId id="311"/>
            <p14:sldId id="266"/>
            <p14:sldId id="267"/>
            <p14:sldId id="312"/>
            <p14:sldId id="268"/>
            <p14:sldId id="272"/>
            <p14:sldId id="269"/>
            <p14:sldId id="270"/>
            <p14:sldId id="273"/>
            <p14:sldId id="271"/>
            <p14:sldId id="275"/>
            <p14:sldId id="276"/>
            <p14:sldId id="277"/>
            <p14:sldId id="278"/>
            <p14:sldId id="279"/>
            <p14:sldId id="281"/>
            <p14:sldId id="282"/>
            <p14:sldId id="283"/>
            <p14:sldId id="284"/>
            <p14:sldId id="285"/>
          </p14:sldIdLst>
        </p14:section>
        <p14:section name="Social Media Workshop" id="{DFB44D04-F24B-4248-BD82-24BB5D2E152F}">
          <p14:sldIdLst>
            <p14:sldId id="287"/>
            <p14:sldId id="288"/>
            <p14:sldId id="289"/>
            <p14:sldId id="290"/>
            <p14:sldId id="291"/>
            <p14:sldId id="297"/>
            <p14:sldId id="293"/>
            <p14:sldId id="309"/>
            <p14:sldId id="295"/>
            <p14:sldId id="301"/>
            <p14:sldId id="298"/>
            <p14:sldId id="299"/>
            <p14:sldId id="300"/>
            <p14:sldId id="302"/>
            <p14:sldId id="303"/>
            <p14:sldId id="304"/>
            <p14:sldId id="305"/>
            <p14:sldId id="306"/>
            <p14:sldId id="307"/>
            <p14:sldId id="3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Smith" initials="CS" lastIdx="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23"/>
    <p:restoredTop sz="74324"/>
  </p:normalViewPr>
  <p:slideViewPr>
    <p:cSldViewPr snapToGrid="0" snapToObjects="1" showGuides="1">
      <p:cViewPr varScale="1">
        <p:scale>
          <a:sx n="84" d="100"/>
          <a:sy n="84" d="100"/>
        </p:scale>
        <p:origin x="145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29T18:00:49.407" idx="3">
    <p:pos x="4824" y="3348"/>
    <p:text>Would be good to highlight the actual activity/task sentence for students in a colour or something to make it stand out within the table. Made it blue in here for the moment</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62841-EBF7-A44D-B278-01D47684F038}" type="datetimeFigureOut">
              <a:rPr lang="en-US" smtClean="0"/>
              <a:t>7/22/2019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EF361-6EE7-994A-AB67-A5268AE86670}" type="slidenum">
              <a:rPr lang="en-US" smtClean="0"/>
              <a:t>‹#›</a:t>
            </a:fld>
            <a:endParaRPr lang="en-US"/>
          </a:p>
        </p:txBody>
      </p:sp>
    </p:spTree>
    <p:extLst>
      <p:ext uri="{BB962C8B-B14F-4D97-AF65-F5344CB8AC3E}">
        <p14:creationId xmlns:p14="http://schemas.microsoft.com/office/powerpoint/2010/main" val="350493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zerowastescotland.org.uk/litter-flytipping/fact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zerowastescotland.org.uk/litter-flytipping/fac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zerowastescotland.org.uk/litter-flytipping/fac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zerowastescotland.org.uk/litter-flytipping/fact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zerowastescotland.org.uk/sites/default/files/ZWS1328%20Litter%20Infographic%20edited%20(003).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zerowastescotland.org.uk/litter-flytipping/things-you-can-d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zerowastescotland.org.uk/litter-flytipping/fac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zerowastescotland.org.uk/litter-flytipping/fac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zerowastescotland.org.uk/litter-flytipping/fact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EF361-6EE7-994A-AB67-A5268AE86670}" type="slidenum">
              <a:rPr lang="en-US" smtClean="0"/>
              <a:t>4</a:t>
            </a:fld>
            <a:endParaRPr lang="en-US"/>
          </a:p>
        </p:txBody>
      </p:sp>
    </p:spTree>
    <p:extLst>
      <p:ext uri="{BB962C8B-B14F-4D97-AF65-F5344CB8AC3E}">
        <p14:creationId xmlns:p14="http://schemas.microsoft.com/office/powerpoint/2010/main" val="89573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https://www.zerowastescotland.org.uk/litter-flytipping/facts</a:t>
            </a:r>
            <a:r>
              <a:rPr lang="en-US" dirty="0"/>
              <a:t> </a:t>
            </a:r>
          </a:p>
        </p:txBody>
      </p:sp>
      <p:sp>
        <p:nvSpPr>
          <p:cNvPr id="4" name="Slide Number Placeholder 3"/>
          <p:cNvSpPr>
            <a:spLocks noGrp="1"/>
          </p:cNvSpPr>
          <p:nvPr>
            <p:ph type="sldNum" sz="quarter" idx="10"/>
          </p:nvPr>
        </p:nvSpPr>
        <p:spPr/>
        <p:txBody>
          <a:bodyPr/>
          <a:lstStyle/>
          <a:p>
            <a:fld id="{294EF361-6EE7-994A-AB67-A5268AE86670}" type="slidenum">
              <a:rPr lang="en-US" smtClean="0"/>
              <a:t>23</a:t>
            </a:fld>
            <a:endParaRPr lang="en-US"/>
          </a:p>
        </p:txBody>
      </p:sp>
    </p:spTree>
    <p:extLst>
      <p:ext uri="{BB962C8B-B14F-4D97-AF65-F5344CB8AC3E}">
        <p14:creationId xmlns:p14="http://schemas.microsoft.com/office/powerpoint/2010/main" val="115447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picture </a:t>
            </a:r>
          </a:p>
          <a:p>
            <a:r>
              <a:rPr lang="en-US" dirty="0">
                <a:hlinkClick r:id="rId3"/>
              </a:rPr>
              <a:t>https://www.zerowastescotland.org.uk/litter-flytipping/facts</a:t>
            </a:r>
            <a:r>
              <a:rPr lang="en-US" dirty="0"/>
              <a:t> </a:t>
            </a:r>
          </a:p>
        </p:txBody>
      </p:sp>
      <p:sp>
        <p:nvSpPr>
          <p:cNvPr id="4" name="Slide Number Placeholder 3"/>
          <p:cNvSpPr>
            <a:spLocks noGrp="1"/>
          </p:cNvSpPr>
          <p:nvPr>
            <p:ph type="sldNum" sz="quarter" idx="10"/>
          </p:nvPr>
        </p:nvSpPr>
        <p:spPr/>
        <p:txBody>
          <a:bodyPr/>
          <a:lstStyle/>
          <a:p>
            <a:fld id="{294EF361-6EE7-994A-AB67-A5268AE86670}" type="slidenum">
              <a:rPr lang="en-US" smtClean="0"/>
              <a:t>24</a:t>
            </a:fld>
            <a:endParaRPr lang="en-US"/>
          </a:p>
        </p:txBody>
      </p:sp>
    </p:spTree>
    <p:extLst>
      <p:ext uri="{BB962C8B-B14F-4D97-AF65-F5344CB8AC3E}">
        <p14:creationId xmlns:p14="http://schemas.microsoft.com/office/powerpoint/2010/main" val="3996785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https://www.zerowastescotland.org.uk/litter-flytipping/facts</a:t>
            </a:r>
            <a:r>
              <a:rPr lang="en-US" dirty="0"/>
              <a:t> </a:t>
            </a:r>
          </a:p>
        </p:txBody>
      </p:sp>
      <p:sp>
        <p:nvSpPr>
          <p:cNvPr id="4" name="Slide Number Placeholder 3"/>
          <p:cNvSpPr>
            <a:spLocks noGrp="1"/>
          </p:cNvSpPr>
          <p:nvPr>
            <p:ph type="sldNum" sz="quarter" idx="10"/>
          </p:nvPr>
        </p:nvSpPr>
        <p:spPr/>
        <p:txBody>
          <a:bodyPr/>
          <a:lstStyle/>
          <a:p>
            <a:fld id="{294EF361-6EE7-994A-AB67-A5268AE86670}" type="slidenum">
              <a:rPr lang="en-US" smtClean="0"/>
              <a:t>25</a:t>
            </a:fld>
            <a:endParaRPr lang="en-US"/>
          </a:p>
        </p:txBody>
      </p:sp>
    </p:spTree>
    <p:extLst>
      <p:ext uri="{BB962C8B-B14F-4D97-AF65-F5344CB8AC3E}">
        <p14:creationId xmlns:p14="http://schemas.microsoft.com/office/powerpoint/2010/main" val="3382433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https://www.zerowastescotland.org.uk/litter-flytipping/facts</a:t>
            </a:r>
            <a:r>
              <a:rPr lang="en-US" dirty="0"/>
              <a:t> </a:t>
            </a:r>
            <a:endParaRPr lang="en-US" b="1" dirty="0"/>
          </a:p>
        </p:txBody>
      </p:sp>
      <p:sp>
        <p:nvSpPr>
          <p:cNvPr id="4" name="Slide Number Placeholder 3"/>
          <p:cNvSpPr>
            <a:spLocks noGrp="1"/>
          </p:cNvSpPr>
          <p:nvPr>
            <p:ph type="sldNum" sz="quarter" idx="10"/>
          </p:nvPr>
        </p:nvSpPr>
        <p:spPr/>
        <p:txBody>
          <a:bodyPr/>
          <a:lstStyle/>
          <a:p>
            <a:fld id="{294EF361-6EE7-994A-AB67-A5268AE86670}" type="slidenum">
              <a:rPr lang="en-US" smtClean="0"/>
              <a:t>26</a:t>
            </a:fld>
            <a:endParaRPr lang="en-US"/>
          </a:p>
        </p:txBody>
      </p:sp>
    </p:spTree>
    <p:extLst>
      <p:ext uri="{BB962C8B-B14F-4D97-AF65-F5344CB8AC3E}">
        <p14:creationId xmlns:p14="http://schemas.microsoft.com/office/powerpoint/2010/main" val="16209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EF361-6EE7-994A-AB67-A5268AE86670}" type="slidenum">
              <a:rPr lang="en-US" smtClean="0"/>
              <a:t>5</a:t>
            </a:fld>
            <a:endParaRPr lang="en-US"/>
          </a:p>
        </p:txBody>
      </p:sp>
    </p:spTree>
    <p:extLst>
      <p:ext uri="{BB962C8B-B14F-4D97-AF65-F5344CB8AC3E}">
        <p14:creationId xmlns:p14="http://schemas.microsoft.com/office/powerpoint/2010/main" val="311781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How big is Scotland’s litter problem? Match the correct number to the correct statement </a:t>
            </a:r>
            <a:r>
              <a:rPr lang="en-GB" sz="1200" u="sng" kern="1200" dirty="0">
                <a:solidFill>
                  <a:schemeClr val="tx1"/>
                </a:solidFill>
                <a:effectLst/>
                <a:latin typeface="+mn-lt"/>
                <a:ea typeface="+mn-ea"/>
                <a:cs typeface="+mn-cs"/>
                <a:hlinkClick r:id="rId3"/>
              </a:rPr>
              <a:t>https://www.zerowastescotland.org.uk/sites/default/files/ZWS1328%20Litter%20Infographic%20edited%20%28003%29.pdf</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Each year, Scotland’s cleaning teams collect </a:t>
            </a:r>
            <a:r>
              <a:rPr lang="en-GB" sz="1200" u="sng" kern="1200" dirty="0">
                <a:solidFill>
                  <a:schemeClr val="tx1"/>
                </a:solidFill>
                <a:effectLst/>
                <a:latin typeface="+mn-lt"/>
                <a:ea typeface="+mn-ea"/>
                <a:cs typeface="+mn-cs"/>
              </a:rPr>
              <a:t>15,000</a:t>
            </a:r>
            <a:r>
              <a:rPr lang="en-GB" sz="1200" kern="1200" dirty="0">
                <a:solidFill>
                  <a:schemeClr val="tx1"/>
                </a:solidFill>
                <a:effectLst/>
                <a:latin typeface="+mn-lt"/>
                <a:ea typeface="+mn-ea"/>
                <a:cs typeface="+mn-cs"/>
              </a:rPr>
              <a:t> tonnes of litter. That’s: </a:t>
            </a:r>
          </a:p>
          <a:p>
            <a:pPr lvl="0"/>
            <a:r>
              <a:rPr lang="en-GB" sz="1200" kern="1200" dirty="0">
                <a:solidFill>
                  <a:schemeClr val="tx1"/>
                </a:solidFill>
                <a:effectLst/>
                <a:latin typeface="+mn-lt"/>
                <a:ea typeface="+mn-ea"/>
                <a:cs typeface="+mn-cs"/>
              </a:rPr>
              <a:t>the same weight as </a:t>
            </a:r>
            <a:r>
              <a:rPr lang="en-GB" sz="1200" u="sng" kern="1200" dirty="0">
                <a:solidFill>
                  <a:schemeClr val="tx1"/>
                </a:solidFill>
                <a:effectLst/>
                <a:latin typeface="+mn-lt"/>
                <a:ea typeface="+mn-ea"/>
                <a:cs typeface="+mn-cs"/>
              </a:rPr>
              <a:t>50</a:t>
            </a:r>
            <a:r>
              <a:rPr lang="en-GB" sz="1200" kern="1200" dirty="0">
                <a:solidFill>
                  <a:schemeClr val="tx1"/>
                </a:solidFill>
                <a:effectLst/>
                <a:latin typeface="+mn-lt"/>
                <a:ea typeface="+mn-ea"/>
                <a:cs typeface="+mn-cs"/>
              </a:rPr>
              <a:t> individual Kelpies. </a:t>
            </a:r>
          </a:p>
          <a:p>
            <a:pPr lvl="0"/>
            <a:r>
              <a:rPr lang="en-GB" sz="1200" kern="1200" dirty="0">
                <a:solidFill>
                  <a:schemeClr val="tx1"/>
                </a:solidFill>
                <a:effectLst/>
                <a:latin typeface="+mn-lt"/>
                <a:ea typeface="+mn-ea"/>
                <a:cs typeface="+mn-cs"/>
              </a:rPr>
              <a:t>around </a:t>
            </a:r>
            <a:r>
              <a:rPr lang="en-GB" sz="1200" u="sng" kern="1200" dirty="0">
                <a:solidFill>
                  <a:schemeClr val="tx1"/>
                </a:solidFill>
                <a:effectLst/>
                <a:latin typeface="+mn-lt"/>
                <a:ea typeface="+mn-ea"/>
                <a:cs typeface="+mn-cs"/>
              </a:rPr>
              <a:t>250 million</a:t>
            </a:r>
            <a:r>
              <a:rPr lang="en-GB" sz="1200" kern="1200" dirty="0">
                <a:solidFill>
                  <a:schemeClr val="tx1"/>
                </a:solidFill>
                <a:effectLst/>
                <a:latin typeface="+mn-lt"/>
                <a:ea typeface="+mn-ea"/>
                <a:cs typeface="+mn-cs"/>
              </a:rPr>
              <a:t> items of litter. </a:t>
            </a:r>
          </a:p>
          <a:p>
            <a:pPr lvl="0"/>
            <a:r>
              <a:rPr lang="en-GB" sz="1200" kern="1200" dirty="0">
                <a:solidFill>
                  <a:schemeClr val="tx1"/>
                </a:solidFill>
                <a:effectLst/>
                <a:latin typeface="+mn-lt"/>
                <a:ea typeface="+mn-ea"/>
                <a:cs typeface="+mn-cs"/>
              </a:rPr>
              <a:t>enough to fill </a:t>
            </a:r>
            <a:r>
              <a:rPr lang="en-GB" sz="1200" u="sng" kern="1200" dirty="0">
                <a:solidFill>
                  <a:schemeClr val="tx1"/>
                </a:solidFill>
                <a:effectLst/>
                <a:latin typeface="+mn-lt"/>
                <a:ea typeface="+mn-ea"/>
                <a:cs typeface="+mn-cs"/>
              </a:rPr>
              <a:t>570,000</a:t>
            </a:r>
            <a:r>
              <a:rPr lang="en-GB" sz="1200" kern="1200" dirty="0">
                <a:solidFill>
                  <a:schemeClr val="tx1"/>
                </a:solidFill>
                <a:effectLst/>
                <a:latin typeface="+mn-lt"/>
                <a:ea typeface="+mn-ea"/>
                <a:cs typeface="+mn-cs"/>
              </a:rPr>
              <a:t> wheelie bins. </a:t>
            </a:r>
          </a:p>
          <a:p>
            <a:pPr lvl="0"/>
            <a:r>
              <a:rPr lang="en-GB" sz="1200" kern="1200" dirty="0">
                <a:solidFill>
                  <a:schemeClr val="tx1"/>
                </a:solidFill>
                <a:effectLst/>
                <a:latin typeface="+mn-lt"/>
                <a:ea typeface="+mn-ea"/>
                <a:cs typeface="+mn-cs"/>
              </a:rPr>
              <a:t>around </a:t>
            </a:r>
            <a:r>
              <a:rPr lang="en-GB" sz="1200" u="sng" kern="1200" dirty="0">
                <a:solidFill>
                  <a:schemeClr val="tx1"/>
                </a:solidFill>
                <a:effectLst/>
                <a:latin typeface="+mn-lt"/>
                <a:ea typeface="+mn-ea"/>
                <a:cs typeface="+mn-cs"/>
              </a:rPr>
              <a:t>50</a:t>
            </a:r>
            <a:r>
              <a:rPr lang="en-GB" sz="1200" kern="1200" dirty="0">
                <a:solidFill>
                  <a:schemeClr val="tx1"/>
                </a:solidFill>
                <a:effectLst/>
                <a:latin typeface="+mn-lt"/>
                <a:ea typeface="+mn-ea"/>
                <a:cs typeface="+mn-cs"/>
              </a:rPr>
              <a:t> pieces of litter for every person in Scotland (on average). </a:t>
            </a:r>
          </a:p>
          <a:p>
            <a:pPr lvl="0"/>
            <a:r>
              <a:rPr lang="en-GB" sz="1200" u="sng" kern="1200" dirty="0">
                <a:solidFill>
                  <a:schemeClr val="tx1"/>
                </a:solidFill>
                <a:effectLst/>
                <a:latin typeface="+mn-lt"/>
                <a:ea typeface="+mn-ea"/>
                <a:cs typeface="+mn-cs"/>
              </a:rPr>
              <a:t>475</a:t>
            </a:r>
            <a:r>
              <a:rPr lang="en-GB" sz="1200" kern="1200" dirty="0">
                <a:solidFill>
                  <a:schemeClr val="tx1"/>
                </a:solidFill>
                <a:effectLst/>
                <a:latin typeface="+mn-lt"/>
                <a:ea typeface="+mn-ea"/>
                <a:cs typeface="+mn-cs"/>
              </a:rPr>
              <a:t> items dropped every minute (on average).</a:t>
            </a:r>
          </a:p>
          <a:p>
            <a:endParaRPr lang="en-US" dirty="0"/>
          </a:p>
        </p:txBody>
      </p:sp>
      <p:sp>
        <p:nvSpPr>
          <p:cNvPr id="4" name="Slide Number Placeholder 3"/>
          <p:cNvSpPr>
            <a:spLocks noGrp="1"/>
          </p:cNvSpPr>
          <p:nvPr>
            <p:ph type="sldNum" sz="quarter" idx="10"/>
          </p:nvPr>
        </p:nvSpPr>
        <p:spPr/>
        <p:txBody>
          <a:bodyPr/>
          <a:lstStyle/>
          <a:p>
            <a:fld id="{294EF361-6EE7-994A-AB67-A5268AE86670}" type="slidenum">
              <a:rPr lang="en-US" smtClean="0"/>
              <a:t>6</a:t>
            </a:fld>
            <a:endParaRPr lang="en-US"/>
          </a:p>
        </p:txBody>
      </p:sp>
    </p:spTree>
    <p:extLst>
      <p:ext uri="{BB962C8B-B14F-4D97-AF65-F5344CB8AC3E}">
        <p14:creationId xmlns:p14="http://schemas.microsoft.com/office/powerpoint/2010/main" val="596062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 at the 11 things you can do right now </a:t>
            </a:r>
            <a:r>
              <a:rPr lang="en-GB" sz="1200" u="sng" kern="1200" dirty="0">
                <a:solidFill>
                  <a:schemeClr val="tx1"/>
                </a:solidFill>
                <a:effectLst/>
                <a:latin typeface="+mn-lt"/>
                <a:ea typeface="+mn-ea"/>
                <a:cs typeface="+mn-cs"/>
                <a:hlinkClick r:id="rId3"/>
              </a:rPr>
              <a:t>https://www.zerowastescotland.org.uk/litter-flytipping/things-you-can-do</a:t>
            </a:r>
            <a:r>
              <a:rPr lang="en-GB" sz="1200" kern="1200" dirty="0">
                <a:solidFill>
                  <a:schemeClr val="tx1"/>
                </a:solidFill>
                <a:effectLst/>
                <a:latin typeface="+mn-lt"/>
                <a:ea typeface="+mn-ea"/>
                <a:cs typeface="+mn-cs"/>
              </a:rPr>
              <a:t>. Rank them according to which you think would have the biggest immediate impact on our school/local community. Pick the one you think is most needed and plan a campaign to promote this around school.</a:t>
            </a:r>
            <a:endParaRPr lang="en-US" dirty="0"/>
          </a:p>
        </p:txBody>
      </p:sp>
      <p:sp>
        <p:nvSpPr>
          <p:cNvPr id="4" name="Slide Number Placeholder 3"/>
          <p:cNvSpPr>
            <a:spLocks noGrp="1"/>
          </p:cNvSpPr>
          <p:nvPr>
            <p:ph type="sldNum" sz="quarter" idx="10"/>
          </p:nvPr>
        </p:nvSpPr>
        <p:spPr/>
        <p:txBody>
          <a:bodyPr/>
          <a:lstStyle/>
          <a:p>
            <a:fld id="{294EF361-6EE7-994A-AB67-A5268AE86670}" type="slidenum">
              <a:rPr lang="en-US" smtClean="0"/>
              <a:t>8</a:t>
            </a:fld>
            <a:endParaRPr lang="en-US"/>
          </a:p>
        </p:txBody>
      </p:sp>
    </p:spTree>
    <p:extLst>
      <p:ext uri="{BB962C8B-B14F-4D97-AF65-F5344CB8AC3E}">
        <p14:creationId xmlns:p14="http://schemas.microsoft.com/office/powerpoint/2010/main" val="3614969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EF361-6EE7-994A-AB67-A5268AE86670}" type="slidenum">
              <a:rPr lang="en-US" smtClean="0"/>
              <a:t>9</a:t>
            </a:fld>
            <a:endParaRPr lang="en-US"/>
          </a:p>
        </p:txBody>
      </p:sp>
    </p:spTree>
    <p:extLst>
      <p:ext uri="{BB962C8B-B14F-4D97-AF65-F5344CB8AC3E}">
        <p14:creationId xmlns:p14="http://schemas.microsoft.com/office/powerpoint/2010/main" val="359680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EF361-6EE7-994A-AB67-A5268AE86670}" type="slidenum">
              <a:rPr lang="en-US" smtClean="0"/>
              <a:t>11</a:t>
            </a:fld>
            <a:endParaRPr lang="en-US"/>
          </a:p>
        </p:txBody>
      </p:sp>
    </p:spTree>
    <p:extLst>
      <p:ext uri="{BB962C8B-B14F-4D97-AF65-F5344CB8AC3E}">
        <p14:creationId xmlns:p14="http://schemas.microsoft.com/office/powerpoint/2010/main" val="3447561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https://www.zerowastescotland.org.uk/litter-flytipping/facts</a:t>
            </a:r>
            <a:r>
              <a:rPr lang="en-US" dirty="0"/>
              <a:t> </a:t>
            </a:r>
          </a:p>
        </p:txBody>
      </p:sp>
      <p:sp>
        <p:nvSpPr>
          <p:cNvPr id="4" name="Slide Number Placeholder 3"/>
          <p:cNvSpPr>
            <a:spLocks noGrp="1"/>
          </p:cNvSpPr>
          <p:nvPr>
            <p:ph type="sldNum" sz="quarter" idx="10"/>
          </p:nvPr>
        </p:nvSpPr>
        <p:spPr/>
        <p:txBody>
          <a:bodyPr/>
          <a:lstStyle/>
          <a:p>
            <a:fld id="{294EF361-6EE7-994A-AB67-A5268AE86670}" type="slidenum">
              <a:rPr lang="en-US" smtClean="0"/>
              <a:t>20</a:t>
            </a:fld>
            <a:endParaRPr lang="en-US"/>
          </a:p>
        </p:txBody>
      </p:sp>
    </p:spTree>
    <p:extLst>
      <p:ext uri="{BB962C8B-B14F-4D97-AF65-F5344CB8AC3E}">
        <p14:creationId xmlns:p14="http://schemas.microsoft.com/office/powerpoint/2010/main" val="1830023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https://www.zerowastescotland.org.uk/litter-flytipping/facts</a:t>
            </a:r>
            <a:r>
              <a:rPr lang="en-US" dirty="0"/>
              <a:t> </a:t>
            </a:r>
          </a:p>
        </p:txBody>
      </p:sp>
      <p:sp>
        <p:nvSpPr>
          <p:cNvPr id="4" name="Slide Number Placeholder 3"/>
          <p:cNvSpPr>
            <a:spLocks noGrp="1"/>
          </p:cNvSpPr>
          <p:nvPr>
            <p:ph type="sldNum" sz="quarter" idx="10"/>
          </p:nvPr>
        </p:nvSpPr>
        <p:spPr/>
        <p:txBody>
          <a:bodyPr/>
          <a:lstStyle/>
          <a:p>
            <a:fld id="{294EF361-6EE7-994A-AB67-A5268AE86670}" type="slidenum">
              <a:rPr lang="en-US" smtClean="0"/>
              <a:t>21</a:t>
            </a:fld>
            <a:endParaRPr lang="en-US"/>
          </a:p>
        </p:txBody>
      </p:sp>
    </p:spTree>
    <p:extLst>
      <p:ext uri="{BB962C8B-B14F-4D97-AF65-F5344CB8AC3E}">
        <p14:creationId xmlns:p14="http://schemas.microsoft.com/office/powerpoint/2010/main" val="334146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https://www.zerowastescotland.org.uk/litter-flytipping/facts</a:t>
            </a:r>
            <a:r>
              <a:rPr lang="en-US" dirty="0"/>
              <a:t> </a:t>
            </a:r>
          </a:p>
        </p:txBody>
      </p:sp>
      <p:sp>
        <p:nvSpPr>
          <p:cNvPr id="4" name="Slide Number Placeholder 3"/>
          <p:cNvSpPr>
            <a:spLocks noGrp="1"/>
          </p:cNvSpPr>
          <p:nvPr>
            <p:ph type="sldNum" sz="quarter" idx="10"/>
          </p:nvPr>
        </p:nvSpPr>
        <p:spPr/>
        <p:txBody>
          <a:bodyPr/>
          <a:lstStyle/>
          <a:p>
            <a:fld id="{294EF361-6EE7-994A-AB67-A5268AE86670}" type="slidenum">
              <a:rPr lang="en-US" smtClean="0"/>
              <a:t>22</a:t>
            </a:fld>
            <a:endParaRPr lang="en-US"/>
          </a:p>
        </p:txBody>
      </p:sp>
    </p:spTree>
    <p:extLst>
      <p:ext uri="{BB962C8B-B14F-4D97-AF65-F5344CB8AC3E}">
        <p14:creationId xmlns:p14="http://schemas.microsoft.com/office/powerpoint/2010/main" val="392732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21C7-3F7F-DA44-81E8-29DF459653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E9DFA5-3894-2A4D-B0C0-E13712DCE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35EB70-4C58-7B49-ADF8-8C4A71FB14FB}"/>
              </a:ext>
            </a:extLst>
          </p:cNvPr>
          <p:cNvSpPr>
            <a:spLocks noGrp="1"/>
          </p:cNvSpPr>
          <p:nvPr>
            <p:ph type="dt" sz="half" idx="10"/>
          </p:nvPr>
        </p:nvSpPr>
        <p:spPr/>
        <p:txBody>
          <a:bodyPr/>
          <a:lstStyle/>
          <a:p>
            <a:fld id="{501086B4-5CF9-B541-99E6-C5A9321A810E}" type="datetimeFigureOut">
              <a:rPr lang="en-US" smtClean="0"/>
              <a:t>7/22/2019</a:t>
            </a:fld>
            <a:endParaRPr lang="en-US"/>
          </a:p>
        </p:txBody>
      </p:sp>
      <p:sp>
        <p:nvSpPr>
          <p:cNvPr id="5" name="Footer Placeholder 4">
            <a:extLst>
              <a:ext uri="{FF2B5EF4-FFF2-40B4-BE49-F238E27FC236}">
                <a16:creationId xmlns:a16="http://schemas.microsoft.com/office/drawing/2014/main" id="{B3BDF094-C7AB-6541-8C13-921BAA8CA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4FE6B-C6E7-6744-9971-D78168EB6905}"/>
              </a:ext>
            </a:extLst>
          </p:cNvPr>
          <p:cNvSpPr>
            <a:spLocks noGrp="1"/>
          </p:cNvSpPr>
          <p:nvPr>
            <p:ph type="sldNum" sz="quarter" idx="12"/>
          </p:nvPr>
        </p:nvSpPr>
        <p:spPr/>
        <p:txBody>
          <a:bodyPr/>
          <a:lstStyle/>
          <a:p>
            <a:fld id="{8262172C-F141-484F-B146-D45CB294A2B0}" type="slidenum">
              <a:rPr lang="en-US" smtClean="0"/>
              <a:t>‹#›</a:t>
            </a:fld>
            <a:endParaRPr lang="en-US"/>
          </a:p>
        </p:txBody>
      </p:sp>
    </p:spTree>
    <p:extLst>
      <p:ext uri="{BB962C8B-B14F-4D97-AF65-F5344CB8AC3E}">
        <p14:creationId xmlns:p14="http://schemas.microsoft.com/office/powerpoint/2010/main" val="1304999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7FBC-6A98-7D4B-89AF-951A733FF2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E73E0-E5F9-7F46-977C-CF4D1B0237B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2CBBD1-1574-6F4A-B258-8191567FA963}"/>
              </a:ext>
            </a:extLst>
          </p:cNvPr>
          <p:cNvSpPr>
            <a:spLocks noGrp="1"/>
          </p:cNvSpPr>
          <p:nvPr>
            <p:ph type="dt" sz="half" idx="10"/>
          </p:nvPr>
        </p:nvSpPr>
        <p:spPr/>
        <p:txBody>
          <a:bodyPr/>
          <a:lstStyle/>
          <a:p>
            <a:fld id="{501086B4-5CF9-B541-99E6-C5A9321A810E}" type="datetimeFigureOut">
              <a:rPr lang="en-US" smtClean="0"/>
              <a:t>7/22/2019</a:t>
            </a:fld>
            <a:endParaRPr lang="en-US"/>
          </a:p>
        </p:txBody>
      </p:sp>
      <p:sp>
        <p:nvSpPr>
          <p:cNvPr id="5" name="Footer Placeholder 4">
            <a:extLst>
              <a:ext uri="{FF2B5EF4-FFF2-40B4-BE49-F238E27FC236}">
                <a16:creationId xmlns:a16="http://schemas.microsoft.com/office/drawing/2014/main" id="{778DC16C-2274-674D-96ED-93440D667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048B6-ADD9-7B4E-AEE8-87C828556E4F}"/>
              </a:ext>
            </a:extLst>
          </p:cNvPr>
          <p:cNvSpPr>
            <a:spLocks noGrp="1"/>
          </p:cNvSpPr>
          <p:nvPr>
            <p:ph type="sldNum" sz="quarter" idx="12"/>
          </p:nvPr>
        </p:nvSpPr>
        <p:spPr/>
        <p:txBody>
          <a:bodyPr/>
          <a:lstStyle/>
          <a:p>
            <a:fld id="{8262172C-F141-484F-B146-D45CB294A2B0}" type="slidenum">
              <a:rPr lang="en-US" smtClean="0"/>
              <a:t>‹#›</a:t>
            </a:fld>
            <a:endParaRPr lang="en-US"/>
          </a:p>
        </p:txBody>
      </p:sp>
    </p:spTree>
    <p:extLst>
      <p:ext uri="{BB962C8B-B14F-4D97-AF65-F5344CB8AC3E}">
        <p14:creationId xmlns:p14="http://schemas.microsoft.com/office/powerpoint/2010/main" val="425159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7D76C6-DD71-DC42-979B-89C0E9B022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523C10-0B6C-2A4C-AB64-3F515B34BF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175F0-D8B2-074B-9039-AEA14B68330F}"/>
              </a:ext>
            </a:extLst>
          </p:cNvPr>
          <p:cNvSpPr>
            <a:spLocks noGrp="1"/>
          </p:cNvSpPr>
          <p:nvPr>
            <p:ph type="dt" sz="half" idx="10"/>
          </p:nvPr>
        </p:nvSpPr>
        <p:spPr/>
        <p:txBody>
          <a:bodyPr/>
          <a:lstStyle/>
          <a:p>
            <a:fld id="{501086B4-5CF9-B541-99E6-C5A9321A810E}" type="datetimeFigureOut">
              <a:rPr lang="en-US" smtClean="0"/>
              <a:t>7/22/2019</a:t>
            </a:fld>
            <a:endParaRPr lang="en-US"/>
          </a:p>
        </p:txBody>
      </p:sp>
      <p:sp>
        <p:nvSpPr>
          <p:cNvPr id="5" name="Footer Placeholder 4">
            <a:extLst>
              <a:ext uri="{FF2B5EF4-FFF2-40B4-BE49-F238E27FC236}">
                <a16:creationId xmlns:a16="http://schemas.microsoft.com/office/drawing/2014/main" id="{36306E88-58CE-B74B-A829-2CE8F97C8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D981D-E370-B047-A918-BBA0137D085F}"/>
              </a:ext>
            </a:extLst>
          </p:cNvPr>
          <p:cNvSpPr>
            <a:spLocks noGrp="1"/>
          </p:cNvSpPr>
          <p:nvPr>
            <p:ph type="sldNum" sz="quarter" idx="12"/>
          </p:nvPr>
        </p:nvSpPr>
        <p:spPr/>
        <p:txBody>
          <a:bodyPr/>
          <a:lstStyle/>
          <a:p>
            <a:fld id="{8262172C-F141-484F-B146-D45CB294A2B0}" type="slidenum">
              <a:rPr lang="en-US" smtClean="0"/>
              <a:t>‹#›</a:t>
            </a:fld>
            <a:endParaRPr lang="en-US"/>
          </a:p>
        </p:txBody>
      </p:sp>
    </p:spTree>
    <p:extLst>
      <p:ext uri="{BB962C8B-B14F-4D97-AF65-F5344CB8AC3E}">
        <p14:creationId xmlns:p14="http://schemas.microsoft.com/office/powerpoint/2010/main" val="2320917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EB57-E8FD-5041-8A59-520360BBC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1B6806-8F71-3D4D-BA79-0AB30EB256C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143F5-E2FD-6349-8632-ED79D614D6A0}"/>
              </a:ext>
            </a:extLst>
          </p:cNvPr>
          <p:cNvSpPr>
            <a:spLocks noGrp="1"/>
          </p:cNvSpPr>
          <p:nvPr>
            <p:ph type="dt" sz="half" idx="10"/>
          </p:nvPr>
        </p:nvSpPr>
        <p:spPr/>
        <p:txBody>
          <a:bodyPr/>
          <a:lstStyle/>
          <a:p>
            <a:fld id="{501086B4-5CF9-B541-99E6-C5A9321A810E}" type="datetimeFigureOut">
              <a:rPr lang="en-US" smtClean="0"/>
              <a:t>7/22/2019</a:t>
            </a:fld>
            <a:endParaRPr lang="en-US"/>
          </a:p>
        </p:txBody>
      </p:sp>
      <p:sp>
        <p:nvSpPr>
          <p:cNvPr id="5" name="Footer Placeholder 4">
            <a:extLst>
              <a:ext uri="{FF2B5EF4-FFF2-40B4-BE49-F238E27FC236}">
                <a16:creationId xmlns:a16="http://schemas.microsoft.com/office/drawing/2014/main" id="{66AEFDBB-C3E6-EA45-8783-977C65250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5D0F0-7E46-9542-83C5-299C8F81DFF9}"/>
              </a:ext>
            </a:extLst>
          </p:cNvPr>
          <p:cNvSpPr>
            <a:spLocks noGrp="1"/>
          </p:cNvSpPr>
          <p:nvPr>
            <p:ph type="sldNum" sz="quarter" idx="12"/>
          </p:nvPr>
        </p:nvSpPr>
        <p:spPr/>
        <p:txBody>
          <a:bodyPr/>
          <a:lstStyle/>
          <a:p>
            <a:fld id="{8262172C-F141-484F-B146-D45CB294A2B0}" type="slidenum">
              <a:rPr lang="en-US" smtClean="0"/>
              <a:t>‹#›</a:t>
            </a:fld>
            <a:endParaRPr lang="en-US"/>
          </a:p>
        </p:txBody>
      </p:sp>
    </p:spTree>
    <p:extLst>
      <p:ext uri="{BB962C8B-B14F-4D97-AF65-F5344CB8AC3E}">
        <p14:creationId xmlns:p14="http://schemas.microsoft.com/office/powerpoint/2010/main" val="374831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B020-E508-9C46-A343-8E8D3CD623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D6FC4-591E-F94E-B5D5-D4145C4BB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B24A745-8C54-4947-A578-D6D1C847C1E9}"/>
              </a:ext>
            </a:extLst>
          </p:cNvPr>
          <p:cNvSpPr>
            <a:spLocks noGrp="1"/>
          </p:cNvSpPr>
          <p:nvPr>
            <p:ph type="dt" sz="half" idx="10"/>
          </p:nvPr>
        </p:nvSpPr>
        <p:spPr/>
        <p:txBody>
          <a:bodyPr/>
          <a:lstStyle/>
          <a:p>
            <a:fld id="{501086B4-5CF9-B541-99E6-C5A9321A810E}" type="datetimeFigureOut">
              <a:rPr lang="en-US" smtClean="0"/>
              <a:t>7/22/2019</a:t>
            </a:fld>
            <a:endParaRPr lang="en-US"/>
          </a:p>
        </p:txBody>
      </p:sp>
      <p:sp>
        <p:nvSpPr>
          <p:cNvPr id="5" name="Footer Placeholder 4">
            <a:extLst>
              <a:ext uri="{FF2B5EF4-FFF2-40B4-BE49-F238E27FC236}">
                <a16:creationId xmlns:a16="http://schemas.microsoft.com/office/drawing/2014/main" id="{E5206580-95F2-4B46-B0AD-93B0B043E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94648-30C1-6A40-8981-57F7659F4A64}"/>
              </a:ext>
            </a:extLst>
          </p:cNvPr>
          <p:cNvSpPr>
            <a:spLocks noGrp="1"/>
          </p:cNvSpPr>
          <p:nvPr>
            <p:ph type="sldNum" sz="quarter" idx="12"/>
          </p:nvPr>
        </p:nvSpPr>
        <p:spPr/>
        <p:txBody>
          <a:bodyPr/>
          <a:lstStyle/>
          <a:p>
            <a:fld id="{8262172C-F141-484F-B146-D45CB294A2B0}" type="slidenum">
              <a:rPr lang="en-US" smtClean="0"/>
              <a:t>‹#›</a:t>
            </a:fld>
            <a:endParaRPr lang="en-US"/>
          </a:p>
        </p:txBody>
      </p:sp>
    </p:spTree>
    <p:extLst>
      <p:ext uri="{BB962C8B-B14F-4D97-AF65-F5344CB8AC3E}">
        <p14:creationId xmlns:p14="http://schemas.microsoft.com/office/powerpoint/2010/main" val="2317698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19D1E-B3B9-4F49-AE07-3EB78AE70C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30EFA0-8BED-BB43-8690-3FCCAF35FE8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54EA49-F4F5-BB47-BE3D-CBDEBE41C9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6080A0-35E3-BD4A-BA88-B8DD716458CD}"/>
              </a:ext>
            </a:extLst>
          </p:cNvPr>
          <p:cNvSpPr>
            <a:spLocks noGrp="1"/>
          </p:cNvSpPr>
          <p:nvPr>
            <p:ph type="dt" sz="half" idx="10"/>
          </p:nvPr>
        </p:nvSpPr>
        <p:spPr/>
        <p:txBody>
          <a:bodyPr/>
          <a:lstStyle/>
          <a:p>
            <a:fld id="{501086B4-5CF9-B541-99E6-C5A9321A810E}" type="datetimeFigureOut">
              <a:rPr lang="en-US" smtClean="0"/>
              <a:t>7/22/2019</a:t>
            </a:fld>
            <a:endParaRPr lang="en-US"/>
          </a:p>
        </p:txBody>
      </p:sp>
      <p:sp>
        <p:nvSpPr>
          <p:cNvPr id="6" name="Footer Placeholder 5">
            <a:extLst>
              <a:ext uri="{FF2B5EF4-FFF2-40B4-BE49-F238E27FC236}">
                <a16:creationId xmlns:a16="http://schemas.microsoft.com/office/drawing/2014/main" id="{A99152A9-E142-8847-AFE4-352C3B422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D59037-1A5F-3A47-AB33-E5FC2F4BAF4B}"/>
              </a:ext>
            </a:extLst>
          </p:cNvPr>
          <p:cNvSpPr>
            <a:spLocks noGrp="1"/>
          </p:cNvSpPr>
          <p:nvPr>
            <p:ph type="sldNum" sz="quarter" idx="12"/>
          </p:nvPr>
        </p:nvSpPr>
        <p:spPr/>
        <p:txBody>
          <a:bodyPr/>
          <a:lstStyle/>
          <a:p>
            <a:fld id="{8262172C-F141-484F-B146-D45CB294A2B0}" type="slidenum">
              <a:rPr lang="en-US" smtClean="0"/>
              <a:t>‹#›</a:t>
            </a:fld>
            <a:endParaRPr lang="en-US"/>
          </a:p>
        </p:txBody>
      </p:sp>
    </p:spTree>
    <p:extLst>
      <p:ext uri="{BB962C8B-B14F-4D97-AF65-F5344CB8AC3E}">
        <p14:creationId xmlns:p14="http://schemas.microsoft.com/office/powerpoint/2010/main" val="3120072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05036-F374-124F-8823-EC169B756B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0D573E-E5DB-614B-B77E-6B9126B3D7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7578EA-50FC-C443-B227-5224F8B384C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F29722-4F42-4F4C-9848-901BBF5D74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3B13B2-99DE-804E-9D29-51C455AB295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F73959-9C9C-FE4C-BFE1-ECB3EA2C8854}"/>
              </a:ext>
            </a:extLst>
          </p:cNvPr>
          <p:cNvSpPr>
            <a:spLocks noGrp="1"/>
          </p:cNvSpPr>
          <p:nvPr>
            <p:ph type="dt" sz="half" idx="10"/>
          </p:nvPr>
        </p:nvSpPr>
        <p:spPr/>
        <p:txBody>
          <a:bodyPr/>
          <a:lstStyle/>
          <a:p>
            <a:fld id="{501086B4-5CF9-B541-99E6-C5A9321A810E}" type="datetimeFigureOut">
              <a:rPr lang="en-US" smtClean="0"/>
              <a:t>7/22/2019</a:t>
            </a:fld>
            <a:endParaRPr lang="en-US"/>
          </a:p>
        </p:txBody>
      </p:sp>
      <p:sp>
        <p:nvSpPr>
          <p:cNvPr id="8" name="Footer Placeholder 7">
            <a:extLst>
              <a:ext uri="{FF2B5EF4-FFF2-40B4-BE49-F238E27FC236}">
                <a16:creationId xmlns:a16="http://schemas.microsoft.com/office/drawing/2014/main" id="{05F0DBE9-E592-614A-8BCF-8524BDDCF6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A356ED-F675-3741-8360-E84E40C1A051}"/>
              </a:ext>
            </a:extLst>
          </p:cNvPr>
          <p:cNvSpPr>
            <a:spLocks noGrp="1"/>
          </p:cNvSpPr>
          <p:nvPr>
            <p:ph type="sldNum" sz="quarter" idx="12"/>
          </p:nvPr>
        </p:nvSpPr>
        <p:spPr/>
        <p:txBody>
          <a:bodyPr/>
          <a:lstStyle/>
          <a:p>
            <a:fld id="{8262172C-F141-484F-B146-D45CB294A2B0}" type="slidenum">
              <a:rPr lang="en-US" smtClean="0"/>
              <a:t>‹#›</a:t>
            </a:fld>
            <a:endParaRPr lang="en-US"/>
          </a:p>
        </p:txBody>
      </p:sp>
    </p:spTree>
    <p:extLst>
      <p:ext uri="{BB962C8B-B14F-4D97-AF65-F5344CB8AC3E}">
        <p14:creationId xmlns:p14="http://schemas.microsoft.com/office/powerpoint/2010/main" val="3933485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B4A0-D676-7E4B-B1EB-2163711F33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EB222-8B1F-9F4E-85B7-3A8B62CD83BF}"/>
              </a:ext>
            </a:extLst>
          </p:cNvPr>
          <p:cNvSpPr>
            <a:spLocks noGrp="1"/>
          </p:cNvSpPr>
          <p:nvPr>
            <p:ph type="dt" sz="half" idx="10"/>
          </p:nvPr>
        </p:nvSpPr>
        <p:spPr/>
        <p:txBody>
          <a:bodyPr/>
          <a:lstStyle/>
          <a:p>
            <a:fld id="{501086B4-5CF9-B541-99E6-C5A9321A810E}" type="datetimeFigureOut">
              <a:rPr lang="en-US" smtClean="0"/>
              <a:t>7/22/2019</a:t>
            </a:fld>
            <a:endParaRPr lang="en-US"/>
          </a:p>
        </p:txBody>
      </p:sp>
      <p:sp>
        <p:nvSpPr>
          <p:cNvPr id="4" name="Footer Placeholder 3">
            <a:extLst>
              <a:ext uri="{FF2B5EF4-FFF2-40B4-BE49-F238E27FC236}">
                <a16:creationId xmlns:a16="http://schemas.microsoft.com/office/drawing/2014/main" id="{220EC586-3354-9546-A307-9A8BDE3C87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BFC663-1E96-B74A-8349-2F2DC6B7E6A2}"/>
              </a:ext>
            </a:extLst>
          </p:cNvPr>
          <p:cNvSpPr>
            <a:spLocks noGrp="1"/>
          </p:cNvSpPr>
          <p:nvPr>
            <p:ph type="sldNum" sz="quarter" idx="12"/>
          </p:nvPr>
        </p:nvSpPr>
        <p:spPr/>
        <p:txBody>
          <a:bodyPr/>
          <a:lstStyle/>
          <a:p>
            <a:fld id="{8262172C-F141-484F-B146-D45CB294A2B0}" type="slidenum">
              <a:rPr lang="en-US" smtClean="0"/>
              <a:t>‹#›</a:t>
            </a:fld>
            <a:endParaRPr lang="en-US"/>
          </a:p>
        </p:txBody>
      </p:sp>
    </p:spTree>
    <p:extLst>
      <p:ext uri="{BB962C8B-B14F-4D97-AF65-F5344CB8AC3E}">
        <p14:creationId xmlns:p14="http://schemas.microsoft.com/office/powerpoint/2010/main" val="10011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ZWS pp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309573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93BCC-8039-F34F-96E4-ADB6F8DF5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4D02D5-566C-E842-ADD7-9FF2EE3EE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4FE18E-6ED4-DE4B-81E5-D0B81827EF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6B0089-DAEB-284E-9039-AD077A587EBD}"/>
              </a:ext>
            </a:extLst>
          </p:cNvPr>
          <p:cNvSpPr>
            <a:spLocks noGrp="1"/>
          </p:cNvSpPr>
          <p:nvPr>
            <p:ph type="dt" sz="half" idx="10"/>
          </p:nvPr>
        </p:nvSpPr>
        <p:spPr/>
        <p:txBody>
          <a:bodyPr/>
          <a:lstStyle/>
          <a:p>
            <a:fld id="{501086B4-5CF9-B541-99E6-C5A9321A810E}" type="datetimeFigureOut">
              <a:rPr lang="en-US" smtClean="0"/>
              <a:t>7/22/2019</a:t>
            </a:fld>
            <a:endParaRPr lang="en-US"/>
          </a:p>
        </p:txBody>
      </p:sp>
      <p:sp>
        <p:nvSpPr>
          <p:cNvPr id="6" name="Footer Placeholder 5">
            <a:extLst>
              <a:ext uri="{FF2B5EF4-FFF2-40B4-BE49-F238E27FC236}">
                <a16:creationId xmlns:a16="http://schemas.microsoft.com/office/drawing/2014/main" id="{81D6F37F-D747-6747-96B6-E132C3DA6D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96EEB-B649-DF4D-8C2F-5AEC51FA0131}"/>
              </a:ext>
            </a:extLst>
          </p:cNvPr>
          <p:cNvSpPr>
            <a:spLocks noGrp="1"/>
          </p:cNvSpPr>
          <p:nvPr>
            <p:ph type="sldNum" sz="quarter" idx="12"/>
          </p:nvPr>
        </p:nvSpPr>
        <p:spPr/>
        <p:txBody>
          <a:bodyPr/>
          <a:lstStyle/>
          <a:p>
            <a:fld id="{8262172C-F141-484F-B146-D45CB294A2B0}" type="slidenum">
              <a:rPr lang="en-US" smtClean="0"/>
              <a:t>‹#›</a:t>
            </a:fld>
            <a:endParaRPr lang="en-US"/>
          </a:p>
        </p:txBody>
      </p:sp>
    </p:spTree>
    <p:extLst>
      <p:ext uri="{BB962C8B-B14F-4D97-AF65-F5344CB8AC3E}">
        <p14:creationId xmlns:p14="http://schemas.microsoft.com/office/powerpoint/2010/main" val="2406017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6271E-83AB-F847-9189-DDE4C30A7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37009-9439-E44A-8278-DE1689AB17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8334E6-64B5-8F41-A5FE-1A6F06A31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1F3FE5-CF8B-DA42-AE88-8F67DC40EC25}"/>
              </a:ext>
            </a:extLst>
          </p:cNvPr>
          <p:cNvSpPr>
            <a:spLocks noGrp="1"/>
          </p:cNvSpPr>
          <p:nvPr>
            <p:ph type="dt" sz="half" idx="10"/>
          </p:nvPr>
        </p:nvSpPr>
        <p:spPr/>
        <p:txBody>
          <a:bodyPr/>
          <a:lstStyle/>
          <a:p>
            <a:fld id="{501086B4-5CF9-B541-99E6-C5A9321A810E}" type="datetimeFigureOut">
              <a:rPr lang="en-US" smtClean="0"/>
              <a:t>7/22/2019</a:t>
            </a:fld>
            <a:endParaRPr lang="en-US"/>
          </a:p>
        </p:txBody>
      </p:sp>
      <p:sp>
        <p:nvSpPr>
          <p:cNvPr id="6" name="Footer Placeholder 5">
            <a:extLst>
              <a:ext uri="{FF2B5EF4-FFF2-40B4-BE49-F238E27FC236}">
                <a16:creationId xmlns:a16="http://schemas.microsoft.com/office/drawing/2014/main" id="{74FBFC41-B7A7-6046-8AED-836BD7BBE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8A3184-47A5-4C4A-A12A-50F9FCCD4070}"/>
              </a:ext>
            </a:extLst>
          </p:cNvPr>
          <p:cNvSpPr>
            <a:spLocks noGrp="1"/>
          </p:cNvSpPr>
          <p:nvPr>
            <p:ph type="sldNum" sz="quarter" idx="12"/>
          </p:nvPr>
        </p:nvSpPr>
        <p:spPr/>
        <p:txBody>
          <a:bodyPr/>
          <a:lstStyle/>
          <a:p>
            <a:fld id="{8262172C-F141-484F-B146-D45CB294A2B0}" type="slidenum">
              <a:rPr lang="en-US" smtClean="0"/>
              <a:t>‹#›</a:t>
            </a:fld>
            <a:endParaRPr lang="en-US"/>
          </a:p>
        </p:txBody>
      </p:sp>
    </p:spTree>
    <p:extLst>
      <p:ext uri="{BB962C8B-B14F-4D97-AF65-F5344CB8AC3E}">
        <p14:creationId xmlns:p14="http://schemas.microsoft.com/office/powerpoint/2010/main" val="833859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8F640-A0F3-754B-BD76-B7BA3D86FA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121872-56EA-1E48-A8CB-EC0A18B73A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068E2-E1C9-DD4E-BC42-B885769C7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086B4-5CF9-B541-99E6-C5A9321A810E}" type="datetimeFigureOut">
              <a:rPr lang="en-US" smtClean="0"/>
              <a:t>7/22/2019</a:t>
            </a:fld>
            <a:endParaRPr lang="en-US"/>
          </a:p>
        </p:txBody>
      </p:sp>
      <p:sp>
        <p:nvSpPr>
          <p:cNvPr id="5" name="Footer Placeholder 4">
            <a:extLst>
              <a:ext uri="{FF2B5EF4-FFF2-40B4-BE49-F238E27FC236}">
                <a16:creationId xmlns:a16="http://schemas.microsoft.com/office/drawing/2014/main" id="{0534ADF8-0499-D743-9186-77326CA1FC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6CEDAA-62F7-484F-A5AA-E5A4A1C0DD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2172C-F141-484F-B146-D45CB294A2B0}" type="slidenum">
              <a:rPr lang="en-US" smtClean="0"/>
              <a:t>‹#›</a:t>
            </a:fld>
            <a:endParaRPr lang="en-US"/>
          </a:p>
        </p:txBody>
      </p:sp>
    </p:spTree>
    <p:extLst>
      <p:ext uri="{BB962C8B-B14F-4D97-AF65-F5344CB8AC3E}">
        <p14:creationId xmlns:p14="http://schemas.microsoft.com/office/powerpoint/2010/main" val="2896880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CHIWmCuGSJo"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youtu.be/9vCstrZ7ilk"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jCjeNZquEPU"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aHU3DLTa6_w"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h4ezUvevjr4"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er3VhHtN_p0"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Q2Prz45rdOw"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_6xlNyWPpB8"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youtube.com/watch?v=pF72px2R3Hg"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kQnkaYhE6ow"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youtu.be/X9hj-rfAmtw"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CBC9B-57F9-DF4D-BF5F-173F323E0249}"/>
              </a:ext>
            </a:extLst>
          </p:cNvPr>
          <p:cNvSpPr>
            <a:spLocks noGrp="1"/>
          </p:cNvSpPr>
          <p:nvPr>
            <p:ph type="ctrTitle"/>
          </p:nvPr>
        </p:nvSpPr>
        <p:spPr/>
        <p:txBody>
          <a:bodyPr/>
          <a:lstStyle/>
          <a:p>
            <a:r>
              <a:rPr lang="en-US" dirty="0"/>
              <a:t>Zero Waste Scotland</a:t>
            </a:r>
          </a:p>
        </p:txBody>
      </p:sp>
      <p:sp>
        <p:nvSpPr>
          <p:cNvPr id="3" name="Subtitle 2">
            <a:extLst>
              <a:ext uri="{FF2B5EF4-FFF2-40B4-BE49-F238E27FC236}">
                <a16:creationId xmlns:a16="http://schemas.microsoft.com/office/drawing/2014/main" id="{E22A3172-5D62-8944-97D0-8C12F780ECE0}"/>
              </a:ext>
            </a:extLst>
          </p:cNvPr>
          <p:cNvSpPr>
            <a:spLocks noGrp="1"/>
          </p:cNvSpPr>
          <p:nvPr>
            <p:ph type="subTitle" idx="1"/>
          </p:nvPr>
        </p:nvSpPr>
        <p:spPr/>
        <p:txBody>
          <a:bodyPr/>
          <a:lstStyle/>
          <a:p>
            <a:r>
              <a:rPr lang="en-US" dirty="0"/>
              <a:t>Get #</a:t>
            </a:r>
            <a:r>
              <a:rPr lang="en-US" dirty="0" err="1"/>
              <a:t>LitterLiterate</a:t>
            </a:r>
            <a:endParaRPr lang="en-US" dirty="0"/>
          </a:p>
        </p:txBody>
      </p:sp>
      <p:pic>
        <p:nvPicPr>
          <p:cNvPr id="4" name="Picture 3" descr="ZWS pp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2438910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89AE2-85C7-1F46-8724-11C692B5A195}"/>
              </a:ext>
            </a:extLst>
          </p:cNvPr>
          <p:cNvSpPr>
            <a:spLocks noGrp="1"/>
          </p:cNvSpPr>
          <p:nvPr>
            <p:ph type="title"/>
          </p:nvPr>
        </p:nvSpPr>
        <p:spPr/>
        <p:txBody>
          <a:bodyPr/>
          <a:lstStyle/>
          <a:p>
            <a:r>
              <a:rPr lang="en-US" dirty="0"/>
              <a:t>Station 8</a:t>
            </a:r>
          </a:p>
        </p:txBody>
      </p:sp>
      <p:sp>
        <p:nvSpPr>
          <p:cNvPr id="3" name="Content Placeholder 2">
            <a:extLst>
              <a:ext uri="{FF2B5EF4-FFF2-40B4-BE49-F238E27FC236}">
                <a16:creationId xmlns:a16="http://schemas.microsoft.com/office/drawing/2014/main" id="{1D9773D9-136A-114B-9E1F-D6633156F53E}"/>
              </a:ext>
            </a:extLst>
          </p:cNvPr>
          <p:cNvSpPr>
            <a:spLocks noGrp="1"/>
          </p:cNvSpPr>
          <p:nvPr>
            <p:ph idx="1"/>
          </p:nvPr>
        </p:nvSpPr>
        <p:spPr/>
        <p:txBody>
          <a:bodyPr>
            <a:normAutofit fontScale="92500" lnSpcReduction="20000"/>
          </a:bodyPr>
          <a:lstStyle/>
          <a:p>
            <a:r>
              <a:rPr lang="en-GB" dirty="0"/>
              <a:t>Read the statements about why people litter. </a:t>
            </a:r>
          </a:p>
          <a:p>
            <a:r>
              <a:rPr lang="en-GB" dirty="0"/>
              <a:t>Pick the one you think is most common amongst other young people in this school (adapt to explore different audiences such as younger, primary pupils or different groups of local adults). </a:t>
            </a:r>
          </a:p>
          <a:p>
            <a:r>
              <a:rPr lang="en-GB" dirty="0">
                <a:solidFill>
                  <a:srgbClr val="0070C0"/>
                </a:solidFill>
              </a:rPr>
              <a:t>Think of three ways you could go about challenging and changing that perception.</a:t>
            </a:r>
          </a:p>
          <a:p>
            <a:pPr marL="514350" indent="-514350">
              <a:buFont typeface="+mj-lt"/>
              <a:buAutoNum type="arabicPeriod"/>
            </a:pPr>
            <a:r>
              <a:rPr lang="en-GB" i="1" dirty="0"/>
              <a:t>“The place is already full of litter so it doesn’t matter if I add a bit more” </a:t>
            </a:r>
            <a:endParaRPr lang="en-GB" dirty="0"/>
          </a:p>
          <a:p>
            <a:pPr marL="514350" indent="-514350">
              <a:buFont typeface="+mj-lt"/>
              <a:buAutoNum type="arabicPeriod"/>
            </a:pPr>
            <a:r>
              <a:rPr lang="en-GB" i="1" dirty="0"/>
              <a:t>“Someone else will clean up after me – that’s their job” </a:t>
            </a:r>
            <a:endParaRPr lang="en-GB" dirty="0"/>
          </a:p>
          <a:p>
            <a:pPr marL="514350" indent="-514350">
              <a:buFont typeface="+mj-lt"/>
              <a:buAutoNum type="arabicPeriod"/>
            </a:pPr>
            <a:r>
              <a:rPr lang="en-GB" i="1" dirty="0"/>
              <a:t>“I can’t see a bin so there’s nowhere to put my rubbish except on the ground” </a:t>
            </a:r>
            <a:endParaRPr lang="en-GB" dirty="0"/>
          </a:p>
          <a:p>
            <a:pPr marL="514350" indent="-514350">
              <a:buFont typeface="+mj-lt"/>
              <a:buAutoNum type="arabicPeriod"/>
            </a:pPr>
            <a:r>
              <a:rPr lang="en-GB" i="1" dirty="0"/>
              <a:t>“Litter isn’t a big deal, it doesn’t harm anyone” </a:t>
            </a:r>
            <a:endParaRPr lang="en-GB" dirty="0"/>
          </a:p>
          <a:p>
            <a:pPr marL="514350" indent="-514350">
              <a:buFont typeface="+mj-lt"/>
              <a:buAutoNum type="arabicPeriod"/>
            </a:pPr>
            <a:r>
              <a:rPr lang="en-GB" i="1" dirty="0"/>
              <a:t>“I don’t care about litter, it doesn’t affect me”</a:t>
            </a:r>
            <a:endParaRPr lang="en-GB" dirty="0"/>
          </a:p>
        </p:txBody>
      </p:sp>
      <p:pic>
        <p:nvPicPr>
          <p:cNvPr id="4" name="Picture 3" descr="ZWS pp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2043725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6900-46B9-F048-855F-98F0682867FE}"/>
              </a:ext>
            </a:extLst>
          </p:cNvPr>
          <p:cNvSpPr>
            <a:spLocks noGrp="1"/>
          </p:cNvSpPr>
          <p:nvPr>
            <p:ph type="title"/>
          </p:nvPr>
        </p:nvSpPr>
        <p:spPr/>
        <p:txBody>
          <a:bodyPr/>
          <a:lstStyle/>
          <a:p>
            <a:r>
              <a:rPr lang="en-US" dirty="0"/>
              <a:t>Station 9</a:t>
            </a:r>
          </a:p>
        </p:txBody>
      </p:sp>
      <p:sp>
        <p:nvSpPr>
          <p:cNvPr id="3" name="Content Placeholder 2">
            <a:extLst>
              <a:ext uri="{FF2B5EF4-FFF2-40B4-BE49-F238E27FC236}">
                <a16:creationId xmlns:a16="http://schemas.microsoft.com/office/drawing/2014/main" id="{9253A583-32A3-5048-BC11-B005BB7A703D}"/>
              </a:ext>
            </a:extLst>
          </p:cNvPr>
          <p:cNvSpPr>
            <a:spLocks noGrp="1"/>
          </p:cNvSpPr>
          <p:nvPr>
            <p:ph idx="1"/>
          </p:nvPr>
        </p:nvSpPr>
        <p:spPr/>
        <p:txBody>
          <a:bodyPr>
            <a:normAutofit fontScale="85000" lnSpcReduction="20000"/>
          </a:bodyPr>
          <a:lstStyle/>
          <a:p>
            <a:r>
              <a:rPr lang="en-GB" dirty="0"/>
              <a:t>Look at the word prompts, each one is a clue to a wider impact of littering. </a:t>
            </a:r>
            <a:r>
              <a:rPr lang="en-GB" dirty="0">
                <a:solidFill>
                  <a:srgbClr val="0070C0"/>
                </a:solidFill>
              </a:rPr>
              <a:t>How do you think litter could be linked to that word? Using only pictures or symbols, illustrate how littering affects that word. </a:t>
            </a:r>
          </a:p>
          <a:p>
            <a:r>
              <a:rPr lang="en-GB" dirty="0"/>
              <a:t>Can you think of any more impacts of littering? </a:t>
            </a:r>
            <a:r>
              <a:rPr lang="en-GB" dirty="0">
                <a:solidFill>
                  <a:srgbClr val="0070C0"/>
                </a:solidFill>
              </a:rPr>
              <a:t>Draw them.</a:t>
            </a:r>
          </a:p>
          <a:p>
            <a:r>
              <a:rPr lang="en-GB" dirty="0">
                <a:solidFill>
                  <a:srgbClr val="0070C0"/>
                </a:solidFill>
              </a:rPr>
              <a:t>Pick one word. Design a poster that helps people see the link between littering and your chosen word. Use only minimal text and try to show the link visually.</a:t>
            </a:r>
          </a:p>
          <a:p>
            <a:endParaRPr lang="en-GB" dirty="0">
              <a:solidFill>
                <a:srgbClr val="0070C0"/>
              </a:solidFill>
            </a:endParaRPr>
          </a:p>
          <a:p>
            <a:pPr lvl="1"/>
            <a:r>
              <a:rPr lang="en-GB" b="1" dirty="0"/>
              <a:t>TOURISM</a:t>
            </a:r>
            <a:r>
              <a:rPr lang="en-GB" dirty="0"/>
              <a:t> (It makes Scotland less attractive to tourists). </a:t>
            </a:r>
          </a:p>
          <a:p>
            <a:pPr lvl="1"/>
            <a:r>
              <a:rPr lang="en-GB" b="1" dirty="0"/>
              <a:t>CRIME</a:t>
            </a:r>
            <a:r>
              <a:rPr lang="en-GB" dirty="0"/>
              <a:t> (There’s a link between litter levels and crime rates). </a:t>
            </a:r>
          </a:p>
          <a:p>
            <a:pPr lvl="1"/>
            <a:r>
              <a:rPr lang="en-GB" b="1" dirty="0"/>
              <a:t>PHYSICAL HEALTH</a:t>
            </a:r>
            <a:r>
              <a:rPr lang="en-GB" dirty="0"/>
              <a:t> (It can damage the physical health of people and animals – injury from broken glass, rusty cans and lit cigarettes, litter in the road can cause car accidents). </a:t>
            </a:r>
          </a:p>
          <a:p>
            <a:pPr lvl="1"/>
            <a:r>
              <a:rPr lang="en-GB" b="1" dirty="0"/>
              <a:t>MENTAL HEALTH</a:t>
            </a:r>
            <a:r>
              <a:rPr lang="en-GB" dirty="0"/>
              <a:t> (It can affect mental health and wellbeing). </a:t>
            </a:r>
          </a:p>
          <a:p>
            <a:pPr lvl="1"/>
            <a:r>
              <a:rPr lang="en-GB" b="1" dirty="0"/>
              <a:t>HOUSING</a:t>
            </a:r>
            <a:r>
              <a:rPr lang="en-GB" dirty="0"/>
              <a:t> (It can negatively impact house prices). </a:t>
            </a:r>
          </a:p>
          <a:p>
            <a:pPr lvl="1"/>
            <a:r>
              <a:rPr lang="en-GB" b="1" dirty="0"/>
              <a:t>VERMIN</a:t>
            </a:r>
            <a:r>
              <a:rPr lang="en-GB" dirty="0"/>
              <a:t> (Food waste can attract unwanted wildlife, such as rats).</a:t>
            </a:r>
          </a:p>
        </p:txBody>
      </p:sp>
      <p:pic>
        <p:nvPicPr>
          <p:cNvPr id="4" name="Picture 3" descr="ZWS ppt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 y="9593"/>
            <a:ext cx="12185904" cy="6858000"/>
          </a:xfrm>
          <a:prstGeom prst="rect">
            <a:avLst/>
          </a:prstGeom>
        </p:spPr>
      </p:pic>
    </p:spTree>
    <p:extLst>
      <p:ext uri="{BB962C8B-B14F-4D97-AF65-F5344CB8AC3E}">
        <p14:creationId xmlns:p14="http://schemas.microsoft.com/office/powerpoint/2010/main" val="2222409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A1CBD-2A14-42DA-A632-4CFC37C4793B}"/>
              </a:ext>
            </a:extLst>
          </p:cNvPr>
          <p:cNvSpPr>
            <a:spLocks noGrp="1"/>
          </p:cNvSpPr>
          <p:nvPr>
            <p:ph type="title"/>
          </p:nvPr>
        </p:nvSpPr>
        <p:spPr/>
        <p:txBody>
          <a:bodyPr>
            <a:normAutofit/>
          </a:bodyPr>
          <a:lstStyle/>
          <a:p>
            <a:r>
              <a:rPr lang="en-GB" b="1" dirty="0"/>
              <a:t>Stimuli for discussion</a:t>
            </a:r>
          </a:p>
        </p:txBody>
      </p:sp>
      <p:sp>
        <p:nvSpPr>
          <p:cNvPr id="3" name="Content Placeholder 2">
            <a:extLst>
              <a:ext uri="{FF2B5EF4-FFF2-40B4-BE49-F238E27FC236}">
                <a16:creationId xmlns:a16="http://schemas.microsoft.com/office/drawing/2014/main" id="{CD721AD8-3958-4CB0-819D-9B1CD00E9A30}"/>
              </a:ext>
            </a:extLst>
          </p:cNvPr>
          <p:cNvSpPr>
            <a:spLocks noGrp="1"/>
          </p:cNvSpPr>
          <p:nvPr>
            <p:ph idx="1"/>
          </p:nvPr>
        </p:nvSpPr>
        <p:spPr/>
        <p:txBody>
          <a:bodyPr/>
          <a:lstStyle/>
          <a:p>
            <a:endParaRPr lang="en-GB"/>
          </a:p>
        </p:txBody>
      </p:sp>
      <p:pic>
        <p:nvPicPr>
          <p:cNvPr id="4" name="Picture 3" descr="ZWS ppt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2428058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90BFF2-CE93-BF4A-AB07-2820F01BCD2D}"/>
              </a:ext>
            </a:extLst>
          </p:cNvPr>
          <p:cNvSpPr txBox="1"/>
          <p:nvPr/>
        </p:nvSpPr>
        <p:spPr>
          <a:xfrm>
            <a:off x="1245704" y="1073426"/>
            <a:ext cx="3670853" cy="1200329"/>
          </a:xfrm>
          <a:prstGeom prst="rect">
            <a:avLst/>
          </a:prstGeom>
          <a:noFill/>
        </p:spPr>
        <p:txBody>
          <a:bodyPr wrap="square" rtlCol="0">
            <a:spAutoFit/>
          </a:bodyPr>
          <a:lstStyle/>
          <a:p>
            <a:r>
              <a:rPr lang="en-US" dirty="0">
                <a:solidFill>
                  <a:srgbClr val="FF0000"/>
                </a:solidFill>
              </a:rPr>
              <a:t>Edit to fit the slide</a:t>
            </a:r>
          </a:p>
          <a:p>
            <a:r>
              <a:rPr lang="en-US" dirty="0">
                <a:solidFill>
                  <a:srgbClr val="FF0000"/>
                </a:solidFill>
              </a:rPr>
              <a:t>Taken from https://</a:t>
            </a:r>
            <a:r>
              <a:rPr lang="en-US" dirty="0" err="1">
                <a:solidFill>
                  <a:srgbClr val="FF0000"/>
                </a:solidFill>
              </a:rPr>
              <a:t>www.zerowastescotland.org.uk</a:t>
            </a:r>
            <a:r>
              <a:rPr lang="en-US" dirty="0">
                <a:solidFill>
                  <a:srgbClr val="FF0000"/>
                </a:solidFill>
              </a:rPr>
              <a:t>/litter-</a:t>
            </a:r>
            <a:r>
              <a:rPr lang="en-US" dirty="0" err="1">
                <a:solidFill>
                  <a:srgbClr val="FF0000"/>
                </a:solidFill>
              </a:rPr>
              <a:t>flytipping</a:t>
            </a:r>
            <a:r>
              <a:rPr lang="en-US" dirty="0">
                <a:solidFill>
                  <a:srgbClr val="FF0000"/>
                </a:solidFill>
              </a:rPr>
              <a:t>/facts</a:t>
            </a:r>
          </a:p>
        </p:txBody>
      </p:sp>
      <p:sp>
        <p:nvSpPr>
          <p:cNvPr id="2" name="Content Placeholder 1"/>
          <p:cNvSpPr>
            <a:spLocks noGrp="1"/>
          </p:cNvSpPr>
          <p:nvPr>
            <p:ph idx="1"/>
          </p:nvPr>
        </p:nvSpPr>
        <p:spPr/>
        <p:txBody>
          <a:bodyPr/>
          <a:lstStyle/>
          <a:p>
            <a:endParaRPr lang="en-US" dirty="0"/>
          </a:p>
        </p:txBody>
      </p:sp>
      <p:pic>
        <p:nvPicPr>
          <p:cNvPr id="4" name="Picture 3" descr="ZWS pp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1269642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WS ppt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632650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Picture 3" descr="ZWS pp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417627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Picture 2" descr="ZWS ppt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120265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WS pp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1835814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Picture 2" descr="ZWS ppt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3392340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WS ppt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1678902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A1CBD-2A14-42DA-A632-4CFC37C4793B}"/>
              </a:ext>
            </a:extLst>
          </p:cNvPr>
          <p:cNvSpPr>
            <a:spLocks noGrp="1"/>
          </p:cNvSpPr>
          <p:nvPr>
            <p:ph type="title"/>
          </p:nvPr>
        </p:nvSpPr>
        <p:spPr/>
        <p:txBody>
          <a:bodyPr/>
          <a:lstStyle/>
          <a:p>
            <a:r>
              <a:rPr lang="en-GB" b="1" dirty="0"/>
              <a:t>Standalone carousel lessons – cross-curricular</a:t>
            </a:r>
            <a:endParaRPr lang="en-GB" dirty="0"/>
          </a:p>
        </p:txBody>
      </p:sp>
      <p:sp>
        <p:nvSpPr>
          <p:cNvPr id="3" name="Content Placeholder 2">
            <a:extLst>
              <a:ext uri="{FF2B5EF4-FFF2-40B4-BE49-F238E27FC236}">
                <a16:creationId xmlns:a16="http://schemas.microsoft.com/office/drawing/2014/main" id="{CD721AD8-3958-4CB0-819D-9B1CD00E9A30}"/>
              </a:ext>
            </a:extLst>
          </p:cNvPr>
          <p:cNvSpPr>
            <a:spLocks noGrp="1"/>
          </p:cNvSpPr>
          <p:nvPr>
            <p:ph idx="1"/>
          </p:nvPr>
        </p:nvSpPr>
        <p:spPr/>
        <p:txBody>
          <a:bodyPr/>
          <a:lstStyle/>
          <a:p>
            <a:endParaRPr lang="en-GB"/>
          </a:p>
        </p:txBody>
      </p:sp>
      <p:pic>
        <p:nvPicPr>
          <p:cNvPr id="4" name="Picture 3" descr="ZWS ppt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3295750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F613-9A6A-9242-812A-73053769514C}"/>
              </a:ext>
            </a:extLst>
          </p:cNvPr>
          <p:cNvSpPr>
            <a:spLocks noGrp="1"/>
          </p:cNvSpPr>
          <p:nvPr>
            <p:ph type="title"/>
          </p:nvPr>
        </p:nvSpPr>
        <p:spPr/>
        <p:txBody>
          <a:bodyPr/>
          <a:lstStyle/>
          <a:p>
            <a:r>
              <a:rPr lang="en-GB" b="1" dirty="0"/>
              <a:t>Some of our litter is money in disguise</a:t>
            </a:r>
            <a:br>
              <a:rPr lang="en-GB" b="1" dirty="0"/>
            </a:br>
            <a:endParaRPr lang="en-US" dirty="0"/>
          </a:p>
        </p:txBody>
      </p:sp>
      <p:sp>
        <p:nvSpPr>
          <p:cNvPr id="3" name="Content Placeholder 2">
            <a:extLst>
              <a:ext uri="{FF2B5EF4-FFF2-40B4-BE49-F238E27FC236}">
                <a16:creationId xmlns:a16="http://schemas.microsoft.com/office/drawing/2014/main" id="{0F59C504-FD29-1D4D-BF5D-FC7A200ED94E}"/>
              </a:ext>
            </a:extLst>
          </p:cNvPr>
          <p:cNvSpPr>
            <a:spLocks noGrp="1"/>
          </p:cNvSpPr>
          <p:nvPr>
            <p:ph idx="1"/>
          </p:nvPr>
        </p:nvSpPr>
        <p:spPr>
          <a:xfrm>
            <a:off x="838200" y="1825625"/>
            <a:ext cx="4846983" cy="4351338"/>
          </a:xfrm>
        </p:spPr>
        <p:txBody>
          <a:bodyPr>
            <a:normAutofit/>
          </a:bodyPr>
          <a:lstStyle/>
          <a:p>
            <a:pPr marL="0" indent="0">
              <a:buNone/>
            </a:pPr>
            <a:r>
              <a:rPr lang="en-GB" dirty="0"/>
              <a:t>A huge chunk of Scotland’s litter could be recycled – there’s a possible £1.2 million lying on our streets disguised as litter. This includes plastic bottles and drinks cans – all easily recycled and worth money and jobs to the Scottish economy.</a:t>
            </a:r>
          </a:p>
        </p:txBody>
      </p:sp>
      <p:pic>
        <p:nvPicPr>
          <p:cNvPr id="4" name="Picture 3" descr="ZWS pp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2623469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3C1C-0249-5543-810A-475D415A6804}"/>
              </a:ext>
            </a:extLst>
          </p:cNvPr>
          <p:cNvSpPr>
            <a:spLocks noGrp="1"/>
          </p:cNvSpPr>
          <p:nvPr>
            <p:ph type="title"/>
          </p:nvPr>
        </p:nvSpPr>
        <p:spPr/>
        <p:txBody>
          <a:bodyPr/>
          <a:lstStyle/>
          <a:p>
            <a:r>
              <a:rPr lang="en-GB" b="1" dirty="0"/>
              <a:t>Litter is a blemish on our coastlines</a:t>
            </a:r>
            <a:endParaRPr lang="en-US" dirty="0"/>
          </a:p>
        </p:txBody>
      </p:sp>
      <p:sp>
        <p:nvSpPr>
          <p:cNvPr id="3" name="Content Placeholder 2">
            <a:extLst>
              <a:ext uri="{FF2B5EF4-FFF2-40B4-BE49-F238E27FC236}">
                <a16:creationId xmlns:a16="http://schemas.microsoft.com/office/drawing/2014/main" id="{D4351FD3-C1A8-3846-91CC-D61A15977B1F}"/>
              </a:ext>
            </a:extLst>
          </p:cNvPr>
          <p:cNvSpPr>
            <a:spLocks noGrp="1"/>
          </p:cNvSpPr>
          <p:nvPr>
            <p:ph idx="1"/>
          </p:nvPr>
        </p:nvSpPr>
        <p:spPr>
          <a:xfrm>
            <a:off x="553278" y="1862207"/>
            <a:ext cx="5542722" cy="4351338"/>
          </a:xfrm>
        </p:spPr>
        <p:txBody>
          <a:bodyPr>
            <a:normAutofit/>
          </a:bodyPr>
          <a:lstStyle/>
          <a:p>
            <a:r>
              <a:rPr lang="en-GB" dirty="0"/>
              <a:t>The litter problem on our beaches is worse than ever – despite the efforts of beach cleaning teams who’ve upped their efforts by 37% over the past decade.</a:t>
            </a:r>
          </a:p>
          <a:p>
            <a:r>
              <a:rPr lang="en-GB" dirty="0"/>
              <a:t>According to a Marine Conservation Society survey, litter-pickers now collect an average of 1,963 pieces of litter per kilometre.</a:t>
            </a:r>
          </a:p>
          <a:p>
            <a:endParaRPr lang="en-US" dirty="0"/>
          </a:p>
        </p:txBody>
      </p:sp>
      <p:pic>
        <p:nvPicPr>
          <p:cNvPr id="5" name="Picture 4" descr="ZWS pp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4190279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70BF2-F616-D440-88A0-02411662220B}"/>
              </a:ext>
            </a:extLst>
          </p:cNvPr>
          <p:cNvSpPr>
            <a:spLocks noGrp="1"/>
          </p:cNvSpPr>
          <p:nvPr>
            <p:ph type="title"/>
          </p:nvPr>
        </p:nvSpPr>
        <p:spPr/>
        <p:txBody>
          <a:bodyPr/>
          <a:lstStyle/>
          <a:p>
            <a:r>
              <a:rPr lang="en-GB" b="1" dirty="0"/>
              <a:t>The cost of litter is more than financial</a:t>
            </a:r>
            <a:endParaRPr lang="en-US" dirty="0"/>
          </a:p>
        </p:txBody>
      </p:sp>
      <p:sp>
        <p:nvSpPr>
          <p:cNvPr id="3" name="Content Placeholder 2">
            <a:extLst>
              <a:ext uri="{FF2B5EF4-FFF2-40B4-BE49-F238E27FC236}">
                <a16:creationId xmlns:a16="http://schemas.microsoft.com/office/drawing/2014/main" id="{D9967CFF-4D72-7947-9C55-19796B4F7344}"/>
              </a:ext>
            </a:extLst>
          </p:cNvPr>
          <p:cNvSpPr>
            <a:spLocks noGrp="1"/>
          </p:cNvSpPr>
          <p:nvPr>
            <p:ph idx="1"/>
          </p:nvPr>
        </p:nvSpPr>
        <p:spPr>
          <a:xfrm>
            <a:off x="838200" y="1810993"/>
            <a:ext cx="5900530" cy="4351338"/>
          </a:xfrm>
        </p:spPr>
        <p:txBody>
          <a:bodyPr>
            <a:normAutofit fontScale="77500" lnSpcReduction="20000"/>
          </a:bodyPr>
          <a:lstStyle/>
          <a:p>
            <a:r>
              <a:rPr lang="en-GB" dirty="0"/>
              <a:t>Research shows that streets and open spaces strewn with litter can have an impact on the popularity of local tourist spots. </a:t>
            </a:r>
          </a:p>
          <a:p>
            <a:r>
              <a:rPr lang="en-GB" dirty="0"/>
              <a:t>There are also links between litter and increased crime rates – and it can even contribute to mental illness. </a:t>
            </a:r>
          </a:p>
          <a:p>
            <a:r>
              <a:rPr lang="en-GB" dirty="0"/>
              <a:t>All these things put further strain on public spending. The ‘invisible’ costs of litter can affect us all. </a:t>
            </a:r>
          </a:p>
          <a:p>
            <a:r>
              <a:rPr lang="en-GB" dirty="0"/>
              <a:t>People who live on littered streets could expect to see their house price take a hit. </a:t>
            </a:r>
          </a:p>
          <a:p>
            <a:r>
              <a:rPr lang="en-GB" dirty="0"/>
              <a:t>Broken glass, rusty cans and lit cigarettes left lying around can cost people and animals their health – and in extreme cases, their lives.</a:t>
            </a:r>
          </a:p>
          <a:p>
            <a:endParaRPr lang="en-US" dirty="0"/>
          </a:p>
        </p:txBody>
      </p:sp>
      <p:pic>
        <p:nvPicPr>
          <p:cNvPr id="4" name="Picture 3" descr="ZWS ppt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3896391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28C9-A830-C441-814F-80E34DD8F42C}"/>
              </a:ext>
            </a:extLst>
          </p:cNvPr>
          <p:cNvSpPr>
            <a:spLocks noGrp="1"/>
          </p:cNvSpPr>
          <p:nvPr>
            <p:ph type="title"/>
          </p:nvPr>
        </p:nvSpPr>
        <p:spPr/>
        <p:txBody>
          <a:bodyPr/>
          <a:lstStyle/>
          <a:p>
            <a:r>
              <a:rPr lang="en-GB" b="1" dirty="0"/>
              <a:t>Litter attracts more litter</a:t>
            </a:r>
            <a:endParaRPr lang="en-US" dirty="0"/>
          </a:p>
        </p:txBody>
      </p:sp>
      <p:sp>
        <p:nvSpPr>
          <p:cNvPr id="3" name="Content Placeholder 2">
            <a:extLst>
              <a:ext uri="{FF2B5EF4-FFF2-40B4-BE49-F238E27FC236}">
                <a16:creationId xmlns:a16="http://schemas.microsoft.com/office/drawing/2014/main" id="{8E47DE48-5A32-6B4B-9C9E-14D0E7BE899D}"/>
              </a:ext>
            </a:extLst>
          </p:cNvPr>
          <p:cNvSpPr>
            <a:spLocks noGrp="1"/>
          </p:cNvSpPr>
          <p:nvPr>
            <p:ph idx="1"/>
          </p:nvPr>
        </p:nvSpPr>
        <p:spPr>
          <a:xfrm>
            <a:off x="838200" y="1825625"/>
            <a:ext cx="5045765" cy="4351338"/>
          </a:xfrm>
        </p:spPr>
        <p:txBody>
          <a:bodyPr/>
          <a:lstStyle/>
          <a:p>
            <a:r>
              <a:rPr lang="en-GB" dirty="0"/>
              <a:t>In a street already strewn with litter, many people don’t see the harm in adding a little bit more. </a:t>
            </a:r>
          </a:p>
          <a:p>
            <a:r>
              <a:rPr lang="en-GB" dirty="0"/>
              <a:t>If an area’s clean already, it helps if residents stay vigilant and keep it that way. </a:t>
            </a:r>
          </a:p>
          <a:p>
            <a:r>
              <a:rPr lang="en-GB" dirty="0"/>
              <a:t>Just one piece of litter is the thin edge of the wedge – which is why prevention is key.</a:t>
            </a:r>
          </a:p>
          <a:p>
            <a:endParaRPr lang="en-US" dirty="0"/>
          </a:p>
        </p:txBody>
      </p:sp>
      <p:pic>
        <p:nvPicPr>
          <p:cNvPr id="4" name="Picture 3" descr="ZWS ppt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449851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AE93-57FB-C849-B11C-5A2370CA6755}"/>
              </a:ext>
            </a:extLst>
          </p:cNvPr>
          <p:cNvSpPr>
            <a:spLocks noGrp="1"/>
          </p:cNvSpPr>
          <p:nvPr>
            <p:ph type="title"/>
          </p:nvPr>
        </p:nvSpPr>
        <p:spPr/>
        <p:txBody>
          <a:bodyPr/>
          <a:lstStyle/>
          <a:p>
            <a:r>
              <a:rPr lang="en-GB" b="1" dirty="0"/>
              <a:t>Scotland needs rubbish role models</a:t>
            </a:r>
            <a:endParaRPr lang="en-US" dirty="0"/>
          </a:p>
        </p:txBody>
      </p:sp>
      <p:sp>
        <p:nvSpPr>
          <p:cNvPr id="3" name="Content Placeholder 2">
            <a:extLst>
              <a:ext uri="{FF2B5EF4-FFF2-40B4-BE49-F238E27FC236}">
                <a16:creationId xmlns:a16="http://schemas.microsoft.com/office/drawing/2014/main" id="{15716157-E412-F540-B516-8233EDE8BE3C}"/>
              </a:ext>
            </a:extLst>
          </p:cNvPr>
          <p:cNvSpPr>
            <a:spLocks noGrp="1"/>
          </p:cNvSpPr>
          <p:nvPr>
            <p:ph idx="1"/>
          </p:nvPr>
        </p:nvSpPr>
        <p:spPr>
          <a:xfrm>
            <a:off x="838200" y="1825625"/>
            <a:ext cx="5257800" cy="4351338"/>
          </a:xfrm>
        </p:spPr>
        <p:txBody>
          <a:bodyPr>
            <a:normAutofit/>
          </a:bodyPr>
          <a:lstStyle/>
          <a:p>
            <a:r>
              <a:rPr lang="en-GB" dirty="0"/>
              <a:t>Studies show that people close to us can have a massive impact on our attitude towards litter, so the more time we spend talking about it, the closer we’ll be to tackling it.</a:t>
            </a:r>
          </a:p>
          <a:p>
            <a:r>
              <a:rPr lang="en-GB" dirty="0"/>
              <a:t>Once enough people are proud to say they support litter prevention, we’ll be onto a winner.</a:t>
            </a:r>
          </a:p>
          <a:p>
            <a:endParaRPr lang="en-US" dirty="0"/>
          </a:p>
        </p:txBody>
      </p:sp>
      <p:pic>
        <p:nvPicPr>
          <p:cNvPr id="5" name="Picture 4" descr="ZWS pp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3729925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496F-C619-EB4C-A99F-CB78C122213E}"/>
              </a:ext>
            </a:extLst>
          </p:cNvPr>
          <p:cNvSpPr>
            <a:spLocks noGrp="1"/>
          </p:cNvSpPr>
          <p:nvPr>
            <p:ph type="title"/>
          </p:nvPr>
        </p:nvSpPr>
        <p:spPr/>
        <p:txBody>
          <a:bodyPr/>
          <a:lstStyle/>
          <a:p>
            <a:r>
              <a:rPr lang="en-GB" b="1" dirty="0"/>
              <a:t>Chewing gum sticks around forever</a:t>
            </a:r>
            <a:endParaRPr lang="en-US" dirty="0"/>
          </a:p>
        </p:txBody>
      </p:sp>
      <p:sp>
        <p:nvSpPr>
          <p:cNvPr id="3" name="Content Placeholder 2">
            <a:extLst>
              <a:ext uri="{FF2B5EF4-FFF2-40B4-BE49-F238E27FC236}">
                <a16:creationId xmlns:a16="http://schemas.microsoft.com/office/drawing/2014/main" id="{FBEFAC63-D075-F74C-BF81-FBB86FC1EF21}"/>
              </a:ext>
            </a:extLst>
          </p:cNvPr>
          <p:cNvSpPr>
            <a:spLocks noGrp="1"/>
          </p:cNvSpPr>
          <p:nvPr>
            <p:ph idx="1"/>
          </p:nvPr>
        </p:nvSpPr>
        <p:spPr>
          <a:xfrm>
            <a:off x="838200" y="1825625"/>
            <a:ext cx="5622235" cy="4351338"/>
          </a:xfrm>
        </p:spPr>
        <p:txBody>
          <a:bodyPr>
            <a:normAutofit fontScale="92500" lnSpcReduction="20000"/>
          </a:bodyPr>
          <a:lstStyle/>
          <a:p>
            <a:pPr marL="0" indent="0">
              <a:buNone/>
            </a:pPr>
            <a:r>
              <a:rPr lang="en-GB" dirty="0"/>
              <a:t>Scotland is a nation obsessed by gum, spending £28.6 million on the sticky stuff every year. The problems start when this gum ends up on our streets – and lots of it does.</a:t>
            </a:r>
          </a:p>
          <a:p>
            <a:pPr marL="0" indent="0">
              <a:buNone/>
            </a:pPr>
            <a:r>
              <a:rPr lang="en-GB" dirty="0"/>
              <a:t>Used gum is the trickiest type of litter to tackle – and that leaves us with a bit of a dilemma. If we don’t remove it, it’ll stay where it is forever. But the Local Government Association (LGA) estimates that removing each piece costs fifty times the amount it cost to buy. </a:t>
            </a:r>
          </a:p>
          <a:p>
            <a:pPr marL="0" indent="0">
              <a:buNone/>
            </a:pPr>
            <a:r>
              <a:rPr lang="en-GB" dirty="0"/>
              <a:t>Money well spent? You decide.</a:t>
            </a:r>
          </a:p>
        </p:txBody>
      </p:sp>
      <p:pic>
        <p:nvPicPr>
          <p:cNvPr id="4" name="Picture 3" descr="ZWS ppt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455948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F75D5-656B-3546-9114-B35D2E13C913}"/>
              </a:ext>
            </a:extLst>
          </p:cNvPr>
          <p:cNvSpPr>
            <a:spLocks noGrp="1"/>
          </p:cNvSpPr>
          <p:nvPr>
            <p:ph type="title"/>
          </p:nvPr>
        </p:nvSpPr>
        <p:spPr/>
        <p:txBody>
          <a:bodyPr>
            <a:normAutofit/>
          </a:bodyPr>
          <a:lstStyle/>
          <a:p>
            <a:pPr marL="0" indent="0"/>
            <a:r>
              <a:rPr lang="en-GB" b="1" dirty="0"/>
              <a:t>Ballot Bins</a:t>
            </a:r>
            <a:endParaRPr lang="en-US" dirty="0"/>
          </a:p>
        </p:txBody>
      </p:sp>
      <p:sp>
        <p:nvSpPr>
          <p:cNvPr id="3" name="Content Placeholder 2">
            <a:extLst>
              <a:ext uri="{FF2B5EF4-FFF2-40B4-BE49-F238E27FC236}">
                <a16:creationId xmlns:a16="http://schemas.microsoft.com/office/drawing/2014/main" id="{DF4CB938-00AD-7D45-953E-4CB3C14A7C5E}"/>
              </a:ext>
            </a:extLst>
          </p:cNvPr>
          <p:cNvSpPr>
            <a:spLocks noGrp="1"/>
          </p:cNvSpPr>
          <p:nvPr>
            <p:ph idx="1"/>
          </p:nvPr>
        </p:nvSpPr>
        <p:spPr>
          <a:xfrm>
            <a:off x="573157" y="1491904"/>
            <a:ext cx="5522843" cy="4948651"/>
          </a:xfrm>
        </p:spPr>
        <p:txBody>
          <a:bodyPr>
            <a:normAutofit fontScale="70000" lnSpcReduction="20000"/>
          </a:bodyPr>
          <a:lstStyle/>
          <a:p>
            <a:r>
              <a:rPr lang="en-GB" dirty="0"/>
              <a:t>Littering is often an unconscious act. The best campaigns make people stop, and think.</a:t>
            </a:r>
          </a:p>
          <a:p>
            <a:r>
              <a:rPr lang="en-GB" dirty="0"/>
              <a:t>In Edinburgh and London, Hubbub installed double slot ‘ballot’ bins for general waste and cigarette butts. </a:t>
            </a:r>
          </a:p>
          <a:p>
            <a:r>
              <a:rPr lang="en-GB" dirty="0"/>
              <a:t>The bins gave people the chance to vote with their rubbish. Light-hearted questions kept them engaged. Messi or Ronaldo? </a:t>
            </a:r>
            <a:r>
              <a:rPr lang="en-GB" dirty="0" err="1"/>
              <a:t>Begbie</a:t>
            </a:r>
            <a:r>
              <a:rPr lang="en-GB" dirty="0"/>
              <a:t> or Renton? Batman or Superman? Just pop your litter in the slot to register your vote.</a:t>
            </a:r>
          </a:p>
          <a:p>
            <a:r>
              <a:rPr lang="en-GB" dirty="0"/>
              <a:t>In London, :</a:t>
            </a:r>
          </a:p>
          <a:p>
            <a:pPr lvl="1"/>
            <a:r>
              <a:rPr lang="en-GB" dirty="0"/>
              <a:t>Cigarette butt littering reduced by 8% during the campaign, at one point dipping by 18%</a:t>
            </a:r>
          </a:p>
          <a:p>
            <a:pPr lvl="1"/>
            <a:r>
              <a:rPr lang="en-GB" dirty="0"/>
              <a:t>Ballot bins collected 29% of a street’s correctly disposed-of waste</a:t>
            </a:r>
          </a:p>
          <a:p>
            <a:pPr lvl="1"/>
            <a:r>
              <a:rPr lang="en-GB" dirty="0"/>
              <a:t>Voting-by-bin went viral on social media</a:t>
            </a:r>
          </a:p>
          <a:p>
            <a:pPr lvl="1"/>
            <a:r>
              <a:rPr lang="en-GB" dirty="0"/>
              <a:t>The campaign buzz drew 80 enquiries asking to use ballot bins in other areas.</a:t>
            </a:r>
          </a:p>
        </p:txBody>
      </p:sp>
      <p:pic>
        <p:nvPicPr>
          <p:cNvPr id="4" name="Picture 3" descr="ZWS ppt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1276402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3B6337-91FC-3547-8AD2-580368336E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0738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B99DF-AA08-1C42-8975-D5DE16E67E1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20475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D2626-AA9D-2442-9ABB-142547449FEB}"/>
              </a:ext>
            </a:extLst>
          </p:cNvPr>
          <p:cNvSpPr>
            <a:spLocks noGrp="1"/>
          </p:cNvSpPr>
          <p:nvPr>
            <p:ph type="title"/>
          </p:nvPr>
        </p:nvSpPr>
        <p:spPr/>
        <p:txBody>
          <a:bodyPr/>
          <a:lstStyle/>
          <a:p>
            <a:r>
              <a:rPr lang="en-GB" b="1" dirty="0"/>
              <a:t>Station 1</a:t>
            </a:r>
            <a:endParaRPr lang="en-US" dirty="0"/>
          </a:p>
        </p:txBody>
      </p:sp>
      <p:sp>
        <p:nvSpPr>
          <p:cNvPr id="3" name="Content Placeholder 2">
            <a:extLst>
              <a:ext uri="{FF2B5EF4-FFF2-40B4-BE49-F238E27FC236}">
                <a16:creationId xmlns:a16="http://schemas.microsoft.com/office/drawing/2014/main" id="{9D1ADBA9-232E-8843-B7AD-7CB4C4F3519E}"/>
              </a:ext>
            </a:extLst>
          </p:cNvPr>
          <p:cNvSpPr>
            <a:spLocks noGrp="1"/>
          </p:cNvSpPr>
          <p:nvPr>
            <p:ph idx="1"/>
          </p:nvPr>
        </p:nvSpPr>
        <p:spPr>
          <a:xfrm>
            <a:off x="838200" y="1825625"/>
            <a:ext cx="10515600" cy="4351338"/>
          </a:xfrm>
        </p:spPr>
        <p:txBody>
          <a:bodyPr/>
          <a:lstStyle/>
          <a:p>
            <a:r>
              <a:rPr lang="en-GB" dirty="0"/>
              <a:t>Who influences you? Create a mind map of the people and things that have the biggest influence over your lives, thoughts, opinions and behaviour. </a:t>
            </a:r>
          </a:p>
          <a:p>
            <a:endParaRPr lang="en-GB" dirty="0"/>
          </a:p>
          <a:p>
            <a:r>
              <a:rPr lang="en-GB" dirty="0"/>
              <a:t>Discuss and note down: How do these people/things influence you? </a:t>
            </a:r>
          </a:p>
          <a:p>
            <a:endParaRPr lang="en-US" dirty="0"/>
          </a:p>
        </p:txBody>
      </p:sp>
      <p:pic>
        <p:nvPicPr>
          <p:cNvPr id="4" name="Picture 3" descr="ZWS pp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2528420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D105-A067-8549-9AE9-7DADF363A335}"/>
              </a:ext>
            </a:extLst>
          </p:cNvPr>
          <p:cNvSpPr>
            <a:spLocks noGrp="1"/>
          </p:cNvSpPr>
          <p:nvPr>
            <p:ph type="title"/>
          </p:nvPr>
        </p:nvSpPr>
        <p:spPr/>
        <p:txBody>
          <a:bodyPr/>
          <a:lstStyle/>
          <a:p>
            <a:r>
              <a:rPr lang="en-US" dirty="0"/>
              <a:t>Station 1</a:t>
            </a:r>
          </a:p>
        </p:txBody>
      </p:sp>
      <p:sp>
        <p:nvSpPr>
          <p:cNvPr id="3" name="Content Placeholder 2">
            <a:extLst>
              <a:ext uri="{FF2B5EF4-FFF2-40B4-BE49-F238E27FC236}">
                <a16:creationId xmlns:a16="http://schemas.microsoft.com/office/drawing/2014/main" id="{EFC6CB71-0963-A647-BC62-7DD0C3A6E2EC}"/>
              </a:ext>
            </a:extLst>
          </p:cNvPr>
          <p:cNvSpPr>
            <a:spLocks noGrp="1"/>
          </p:cNvSpPr>
          <p:nvPr>
            <p:ph idx="1"/>
          </p:nvPr>
        </p:nvSpPr>
        <p:spPr/>
        <p:txBody>
          <a:bodyPr/>
          <a:lstStyle/>
          <a:p>
            <a:r>
              <a:rPr lang="en-GB" dirty="0"/>
              <a:t>How would you define littering? </a:t>
            </a:r>
          </a:p>
          <a:p>
            <a:endParaRPr lang="en-GB" dirty="0"/>
          </a:p>
          <a:p>
            <a:r>
              <a:rPr lang="en-GB" dirty="0"/>
              <a:t>What are the most commonly littered items you see? </a:t>
            </a:r>
          </a:p>
          <a:p>
            <a:endParaRPr lang="en-GB" dirty="0"/>
          </a:p>
          <a:p>
            <a:r>
              <a:rPr lang="en-GB" dirty="0"/>
              <a:t>Where are the most-littered places in your local area? Why is this? </a:t>
            </a:r>
          </a:p>
          <a:p>
            <a:endParaRPr lang="en-GB" dirty="0"/>
          </a:p>
          <a:p>
            <a:r>
              <a:rPr lang="en-GB" dirty="0">
                <a:solidFill>
                  <a:srgbClr val="0070C0"/>
                </a:solidFill>
              </a:rPr>
              <a:t>Write a poem, song or rap aimed at people your own age that raises their awareness of littering in your local area.</a:t>
            </a:r>
          </a:p>
          <a:p>
            <a:pPr marL="0" indent="0">
              <a:buNone/>
            </a:pPr>
            <a:endParaRPr lang="en-US" dirty="0"/>
          </a:p>
        </p:txBody>
      </p:sp>
      <p:pic>
        <p:nvPicPr>
          <p:cNvPr id="5" name="Picture 4" descr="ZWS pp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3564655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A4DE-E529-DD4B-8E2D-1BB43F35DAD6}"/>
              </a:ext>
            </a:extLst>
          </p:cNvPr>
          <p:cNvSpPr>
            <a:spLocks noGrp="1"/>
          </p:cNvSpPr>
          <p:nvPr>
            <p:ph type="title"/>
          </p:nvPr>
        </p:nvSpPr>
        <p:spPr/>
        <p:txBody>
          <a:bodyPr/>
          <a:lstStyle/>
          <a:p>
            <a:r>
              <a:rPr lang="en-GB" b="1" dirty="0"/>
              <a:t>Station 2</a:t>
            </a:r>
            <a:endParaRPr lang="en-US" dirty="0"/>
          </a:p>
        </p:txBody>
      </p:sp>
      <p:sp>
        <p:nvSpPr>
          <p:cNvPr id="3" name="Content Placeholder 2">
            <a:extLst>
              <a:ext uri="{FF2B5EF4-FFF2-40B4-BE49-F238E27FC236}">
                <a16:creationId xmlns:a16="http://schemas.microsoft.com/office/drawing/2014/main" id="{FF04513F-A009-FE4C-B96D-FB1D239733C4}"/>
              </a:ext>
            </a:extLst>
          </p:cNvPr>
          <p:cNvSpPr>
            <a:spLocks noGrp="1"/>
          </p:cNvSpPr>
          <p:nvPr>
            <p:ph idx="1"/>
          </p:nvPr>
        </p:nvSpPr>
        <p:spPr/>
        <p:txBody>
          <a:bodyPr/>
          <a:lstStyle/>
          <a:p>
            <a:r>
              <a:rPr lang="en-GB" dirty="0"/>
              <a:t>What is a social media influencer? </a:t>
            </a:r>
          </a:p>
          <a:p>
            <a:r>
              <a:rPr lang="en-GB" dirty="0"/>
              <a:t>What do you know about them? </a:t>
            </a:r>
          </a:p>
          <a:p>
            <a:r>
              <a:rPr lang="en-GB" dirty="0"/>
              <a:t>What do they do all day? </a:t>
            </a:r>
          </a:p>
          <a:p>
            <a:r>
              <a:rPr lang="en-GB" dirty="0"/>
              <a:t>How do you become a social media influencer? </a:t>
            </a:r>
          </a:p>
          <a:p>
            <a:r>
              <a:rPr lang="en-GB" dirty="0"/>
              <a:t>Write down everything you already know!</a:t>
            </a:r>
          </a:p>
          <a:p>
            <a:endParaRPr lang="en-US" dirty="0"/>
          </a:p>
        </p:txBody>
      </p:sp>
      <p:pic>
        <p:nvPicPr>
          <p:cNvPr id="4" name="Picture 3" descr="ZWS ppt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3995940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9D12-9852-A240-9873-8EC801263F59}"/>
              </a:ext>
            </a:extLst>
          </p:cNvPr>
          <p:cNvSpPr>
            <a:spLocks noGrp="1"/>
          </p:cNvSpPr>
          <p:nvPr>
            <p:ph type="title"/>
          </p:nvPr>
        </p:nvSpPr>
        <p:spPr/>
        <p:txBody>
          <a:bodyPr/>
          <a:lstStyle/>
          <a:p>
            <a:r>
              <a:rPr lang="en-GB" b="1" dirty="0"/>
              <a:t>Station 3</a:t>
            </a:r>
            <a:endParaRPr lang="en-US" dirty="0"/>
          </a:p>
        </p:txBody>
      </p:sp>
      <p:sp>
        <p:nvSpPr>
          <p:cNvPr id="3" name="Content Placeholder 2">
            <a:extLst>
              <a:ext uri="{FF2B5EF4-FFF2-40B4-BE49-F238E27FC236}">
                <a16:creationId xmlns:a16="http://schemas.microsoft.com/office/drawing/2014/main" id="{4F91E460-28FE-3B47-BF7F-979405726DE3}"/>
              </a:ext>
            </a:extLst>
          </p:cNvPr>
          <p:cNvSpPr>
            <a:spLocks noGrp="1"/>
          </p:cNvSpPr>
          <p:nvPr>
            <p:ph idx="1"/>
          </p:nvPr>
        </p:nvSpPr>
        <p:spPr/>
        <p:txBody>
          <a:bodyPr/>
          <a:lstStyle/>
          <a:p>
            <a:r>
              <a:rPr lang="en-GB" dirty="0"/>
              <a:t>List the skills needed to be a good social media influencer. </a:t>
            </a:r>
          </a:p>
          <a:p>
            <a:r>
              <a:rPr lang="en-GB" dirty="0"/>
              <a:t>Discuss and note down: How can you develop those skills? Why it might benefit you to become a digital ambassador for a cause? </a:t>
            </a:r>
          </a:p>
          <a:p>
            <a:endParaRPr lang="en-US" dirty="0"/>
          </a:p>
        </p:txBody>
      </p:sp>
      <p:pic>
        <p:nvPicPr>
          <p:cNvPr id="4" name="Picture 3" descr="ZWS ppt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2180193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6592-4275-2E4F-A9A2-C7B2E0AB4EC7}"/>
              </a:ext>
            </a:extLst>
          </p:cNvPr>
          <p:cNvSpPr>
            <a:spLocks noGrp="1"/>
          </p:cNvSpPr>
          <p:nvPr>
            <p:ph type="title"/>
          </p:nvPr>
        </p:nvSpPr>
        <p:spPr/>
        <p:txBody>
          <a:bodyPr/>
          <a:lstStyle/>
          <a:p>
            <a:r>
              <a:rPr lang="en-GB" b="1" dirty="0"/>
              <a:t>Station 4</a:t>
            </a:r>
            <a:endParaRPr lang="en-US" dirty="0"/>
          </a:p>
        </p:txBody>
      </p:sp>
      <p:sp>
        <p:nvSpPr>
          <p:cNvPr id="3" name="Content Placeholder 2">
            <a:extLst>
              <a:ext uri="{FF2B5EF4-FFF2-40B4-BE49-F238E27FC236}">
                <a16:creationId xmlns:a16="http://schemas.microsoft.com/office/drawing/2014/main" id="{17CE9B57-34F5-7D49-A5C5-8C24D3CD836D}"/>
              </a:ext>
            </a:extLst>
          </p:cNvPr>
          <p:cNvSpPr>
            <a:spLocks noGrp="1"/>
          </p:cNvSpPr>
          <p:nvPr>
            <p:ph idx="1"/>
          </p:nvPr>
        </p:nvSpPr>
        <p:spPr/>
        <p:txBody>
          <a:bodyPr/>
          <a:lstStyle/>
          <a:p>
            <a:r>
              <a:rPr lang="en-GB" dirty="0"/>
              <a:t>Create a mind map of influential YouTubers you have seen or follow. </a:t>
            </a:r>
          </a:p>
          <a:p>
            <a:r>
              <a:rPr lang="en-GB" dirty="0"/>
              <a:t>What type of YouTube content do they make? </a:t>
            </a:r>
          </a:p>
          <a:p>
            <a:r>
              <a:rPr lang="en-GB" dirty="0"/>
              <a:t>What is it about them that makes them popular? </a:t>
            </a:r>
          </a:p>
          <a:p>
            <a:r>
              <a:rPr lang="en-GB" dirty="0"/>
              <a:t>How do they use ‘their voice’ to raise awareness about certain issues or influence their audiences?</a:t>
            </a:r>
          </a:p>
          <a:p>
            <a:endParaRPr lang="en-US" dirty="0"/>
          </a:p>
        </p:txBody>
      </p:sp>
      <p:pic>
        <p:nvPicPr>
          <p:cNvPr id="4" name="Picture 3" descr="ZWS ppt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4223625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ED7E8-8EF2-3742-9538-2E647F17D1E1}"/>
              </a:ext>
            </a:extLst>
          </p:cNvPr>
          <p:cNvSpPr>
            <a:spLocks noGrp="1"/>
          </p:cNvSpPr>
          <p:nvPr>
            <p:ph type="title"/>
          </p:nvPr>
        </p:nvSpPr>
        <p:spPr/>
        <p:txBody>
          <a:bodyPr/>
          <a:lstStyle/>
          <a:p>
            <a:r>
              <a:rPr lang="en-GB" b="1" dirty="0"/>
              <a:t>Station 5</a:t>
            </a:r>
            <a:endParaRPr lang="en-US" dirty="0"/>
          </a:p>
        </p:txBody>
      </p:sp>
      <p:sp>
        <p:nvSpPr>
          <p:cNvPr id="3" name="Content Placeholder 2">
            <a:extLst>
              <a:ext uri="{FF2B5EF4-FFF2-40B4-BE49-F238E27FC236}">
                <a16:creationId xmlns:a16="http://schemas.microsoft.com/office/drawing/2014/main" id="{051ABDE6-FA14-9D4F-8151-8AA4F196F1D1}"/>
              </a:ext>
            </a:extLst>
          </p:cNvPr>
          <p:cNvSpPr>
            <a:spLocks noGrp="1"/>
          </p:cNvSpPr>
          <p:nvPr>
            <p:ph idx="1"/>
          </p:nvPr>
        </p:nvSpPr>
        <p:spPr/>
        <p:txBody>
          <a:bodyPr/>
          <a:lstStyle/>
          <a:p>
            <a:r>
              <a:rPr lang="en-GB" dirty="0"/>
              <a:t>Think about littering in your school/local community. Apply your learning from the litter prevention carousel.</a:t>
            </a:r>
          </a:p>
          <a:p>
            <a:r>
              <a:rPr lang="en-GB" dirty="0"/>
              <a:t>Discuss and note down: What are the main challenges? What needs to change? What kinds of changes would you like to influence? How may you go about influencing those changes?</a:t>
            </a:r>
          </a:p>
          <a:p>
            <a:endParaRPr lang="en-US" dirty="0"/>
          </a:p>
        </p:txBody>
      </p:sp>
      <p:pic>
        <p:nvPicPr>
          <p:cNvPr id="4" name="Picture 3" descr="ZWS ppt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3781513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9457-199F-6E4A-B5DB-05FDAFE18B21}"/>
              </a:ext>
            </a:extLst>
          </p:cNvPr>
          <p:cNvSpPr>
            <a:spLocks noGrp="1"/>
          </p:cNvSpPr>
          <p:nvPr>
            <p:ph type="title"/>
          </p:nvPr>
        </p:nvSpPr>
        <p:spPr/>
        <p:txBody>
          <a:bodyPr/>
          <a:lstStyle/>
          <a:p>
            <a:r>
              <a:rPr lang="en-GB" b="1" dirty="0"/>
              <a:t>Station 6</a:t>
            </a:r>
            <a:endParaRPr lang="en-US" dirty="0"/>
          </a:p>
        </p:txBody>
      </p:sp>
      <p:sp>
        <p:nvSpPr>
          <p:cNvPr id="4" name="Content Placeholder 3">
            <a:extLst>
              <a:ext uri="{FF2B5EF4-FFF2-40B4-BE49-F238E27FC236}">
                <a16:creationId xmlns:a16="http://schemas.microsoft.com/office/drawing/2014/main" id="{50D7B0D3-7715-C74B-B012-B5C76B79541C}"/>
              </a:ext>
            </a:extLst>
          </p:cNvPr>
          <p:cNvSpPr>
            <a:spLocks noGrp="1"/>
          </p:cNvSpPr>
          <p:nvPr>
            <p:ph sz="half" idx="2"/>
          </p:nvPr>
        </p:nvSpPr>
        <p:spPr/>
        <p:txBody>
          <a:bodyPr/>
          <a:lstStyle/>
          <a:p>
            <a:pPr marL="0" indent="0">
              <a:buNone/>
            </a:pPr>
            <a:r>
              <a:rPr lang="en-US" b="1" dirty="0"/>
              <a:t>Do’s</a:t>
            </a:r>
          </a:p>
        </p:txBody>
      </p:sp>
      <p:sp>
        <p:nvSpPr>
          <p:cNvPr id="6" name="Content Placeholder 5">
            <a:extLst>
              <a:ext uri="{FF2B5EF4-FFF2-40B4-BE49-F238E27FC236}">
                <a16:creationId xmlns:a16="http://schemas.microsoft.com/office/drawing/2014/main" id="{A34DF1F6-47AF-4449-934A-022B6FB1EC86}"/>
              </a:ext>
            </a:extLst>
          </p:cNvPr>
          <p:cNvSpPr>
            <a:spLocks noGrp="1"/>
          </p:cNvSpPr>
          <p:nvPr>
            <p:ph sz="quarter" idx="4"/>
          </p:nvPr>
        </p:nvSpPr>
        <p:spPr/>
        <p:txBody>
          <a:bodyPr/>
          <a:lstStyle/>
          <a:p>
            <a:pPr marL="0" indent="0">
              <a:buNone/>
            </a:pPr>
            <a:r>
              <a:rPr lang="en-US" b="1" dirty="0"/>
              <a:t>Don’ts</a:t>
            </a:r>
          </a:p>
        </p:txBody>
      </p:sp>
      <p:sp>
        <p:nvSpPr>
          <p:cNvPr id="7" name="Content Placeholder 2">
            <a:extLst>
              <a:ext uri="{FF2B5EF4-FFF2-40B4-BE49-F238E27FC236}">
                <a16:creationId xmlns:a16="http://schemas.microsoft.com/office/drawing/2014/main" id="{18551CB3-9A1E-7449-A762-119F84E02C84}"/>
              </a:ext>
            </a:extLst>
          </p:cNvPr>
          <p:cNvSpPr>
            <a:spLocks noGrp="1"/>
          </p:cNvSpPr>
          <p:nvPr>
            <p:ph type="body" idx="1"/>
          </p:nvPr>
        </p:nvSpPr>
        <p:spPr>
          <a:xfrm>
            <a:off x="839788" y="1411357"/>
            <a:ext cx="10515600" cy="1093718"/>
          </a:xfrm>
        </p:spPr>
        <p:txBody>
          <a:bodyPr>
            <a:normAutofit fontScale="92500" lnSpcReduction="10000"/>
          </a:bodyPr>
          <a:lstStyle/>
          <a:p>
            <a:pPr marL="0" indent="0">
              <a:buNone/>
            </a:pPr>
            <a:r>
              <a:rPr lang="en-GB" b="0" dirty="0"/>
              <a:t>What are the do’s and don’ts for making YouTube videos that other teenagers want to watch? Fill in the do’s and don’ts columns. </a:t>
            </a:r>
          </a:p>
          <a:p>
            <a:pPr>
              <a:spcAft>
                <a:spcPts val="0"/>
              </a:spcAft>
            </a:pPr>
            <a:r>
              <a:rPr lang="en-GB" b="0" dirty="0">
                <a:latin typeface="Calibri" panose="020F0502020204030204" pitchFamily="34" charset="0"/>
                <a:ea typeface="Calibri" panose="020F0502020204030204" pitchFamily="34" charset="0"/>
                <a:cs typeface="Times New Roman" panose="02020603050405020304" pitchFamily="18" charset="0"/>
              </a:rPr>
              <a:t>Discuss and note down: How do you make sure your videos get likes and shares?</a:t>
            </a:r>
          </a:p>
        </p:txBody>
      </p:sp>
      <p:pic>
        <p:nvPicPr>
          <p:cNvPr id="3" name="Picture 2" descr="ZWS ppt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4254718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9D12-9852-A240-9873-8EC801263F59}"/>
              </a:ext>
            </a:extLst>
          </p:cNvPr>
          <p:cNvSpPr>
            <a:spLocks noGrp="1"/>
          </p:cNvSpPr>
          <p:nvPr>
            <p:ph type="title"/>
          </p:nvPr>
        </p:nvSpPr>
        <p:spPr/>
        <p:txBody>
          <a:bodyPr/>
          <a:lstStyle/>
          <a:p>
            <a:r>
              <a:rPr lang="en-GB" b="1" dirty="0"/>
              <a:t>Station 7</a:t>
            </a:r>
            <a:endParaRPr lang="en-US" dirty="0"/>
          </a:p>
        </p:txBody>
      </p:sp>
      <p:sp>
        <p:nvSpPr>
          <p:cNvPr id="3" name="Content Placeholder 2">
            <a:extLst>
              <a:ext uri="{FF2B5EF4-FFF2-40B4-BE49-F238E27FC236}">
                <a16:creationId xmlns:a16="http://schemas.microsoft.com/office/drawing/2014/main" id="{4F91E460-28FE-3B47-BF7F-979405726DE3}"/>
              </a:ext>
            </a:extLst>
          </p:cNvPr>
          <p:cNvSpPr>
            <a:spLocks noGrp="1"/>
          </p:cNvSpPr>
          <p:nvPr>
            <p:ph idx="1"/>
          </p:nvPr>
        </p:nvSpPr>
        <p:spPr/>
        <p:txBody>
          <a:bodyPr/>
          <a:lstStyle/>
          <a:p>
            <a:r>
              <a:rPr lang="en-GB" dirty="0"/>
              <a:t>Reflect: Think about your own interests, talents or skills. </a:t>
            </a:r>
          </a:p>
          <a:p>
            <a:r>
              <a:rPr lang="en-GB" dirty="0"/>
              <a:t>What type of YouTube video content would you be good at making or presenting? </a:t>
            </a:r>
          </a:p>
          <a:p>
            <a:r>
              <a:rPr lang="en-GB" dirty="0"/>
              <a:t>Would you prefer to work alone or as part of a team? </a:t>
            </a:r>
          </a:p>
          <a:p>
            <a:r>
              <a:rPr lang="en-GB" dirty="0"/>
              <a:t>Use this space to share your interests and skills to find other, like-minded YouTubers in the group.</a:t>
            </a:r>
          </a:p>
          <a:p>
            <a:endParaRPr lang="en-US" dirty="0"/>
          </a:p>
        </p:txBody>
      </p:sp>
      <p:pic>
        <p:nvPicPr>
          <p:cNvPr id="4" name="Picture 3" descr="ZWS ppt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214100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7AF3-9DDD-C54A-882A-43882AC49E47}"/>
              </a:ext>
            </a:extLst>
          </p:cNvPr>
          <p:cNvSpPr>
            <a:spLocks noGrp="1"/>
          </p:cNvSpPr>
          <p:nvPr>
            <p:ph type="title"/>
          </p:nvPr>
        </p:nvSpPr>
        <p:spPr/>
        <p:txBody>
          <a:bodyPr/>
          <a:lstStyle/>
          <a:p>
            <a:r>
              <a:rPr lang="en-GB" b="1" dirty="0"/>
              <a:t>Get #</a:t>
            </a:r>
            <a:r>
              <a:rPr lang="en-GB" b="1" dirty="0" err="1"/>
              <a:t>LitterLiterate</a:t>
            </a:r>
            <a:r>
              <a:rPr lang="en-GB" b="1" dirty="0"/>
              <a:t> YouTube competition</a:t>
            </a:r>
            <a:endParaRPr lang="en-US" dirty="0"/>
          </a:p>
        </p:txBody>
      </p:sp>
      <p:sp>
        <p:nvSpPr>
          <p:cNvPr id="3" name="Content Placeholder 2">
            <a:extLst>
              <a:ext uri="{FF2B5EF4-FFF2-40B4-BE49-F238E27FC236}">
                <a16:creationId xmlns:a16="http://schemas.microsoft.com/office/drawing/2014/main" id="{07990A2F-BE9D-AC41-A938-32C55FD0343C}"/>
              </a:ext>
            </a:extLst>
          </p:cNvPr>
          <p:cNvSpPr>
            <a:spLocks noGrp="1"/>
          </p:cNvSpPr>
          <p:nvPr>
            <p:ph idx="1"/>
          </p:nvPr>
        </p:nvSpPr>
        <p:spPr/>
        <p:txBody>
          <a:bodyPr>
            <a:normAutofit fontScale="92500"/>
          </a:bodyPr>
          <a:lstStyle/>
          <a:p>
            <a:pPr marL="0" indent="0">
              <a:buNone/>
            </a:pPr>
            <a:r>
              <a:rPr lang="en-GB" dirty="0"/>
              <a:t>Zero Waste Scotland wants you to become social media influencers and use YouTube to persuade other teenagers to do the right thing with their waste. </a:t>
            </a:r>
          </a:p>
          <a:p>
            <a:pPr marL="0" indent="0">
              <a:buNone/>
            </a:pPr>
            <a:r>
              <a:rPr lang="en-GB" b="1" dirty="0"/>
              <a:t>What you need to do:</a:t>
            </a:r>
          </a:p>
          <a:p>
            <a:r>
              <a:rPr lang="en-GB" dirty="0"/>
              <a:t>Create sharable YouTube videos that educate other young people and encourage them to Get #</a:t>
            </a:r>
            <a:r>
              <a:rPr lang="en-GB" dirty="0" err="1"/>
              <a:t>LitterLiterate</a:t>
            </a:r>
            <a:r>
              <a:rPr lang="en-GB" dirty="0"/>
              <a:t>. </a:t>
            </a:r>
          </a:p>
          <a:p>
            <a:pPr marL="0" indent="0">
              <a:buNone/>
            </a:pPr>
            <a:r>
              <a:rPr lang="en-GB" b="1" dirty="0"/>
              <a:t>How to be successful: </a:t>
            </a:r>
          </a:p>
          <a:p>
            <a:r>
              <a:rPr lang="en-GB" dirty="0"/>
              <a:t>Think creatively about how you can present your litter-prevention message (will you make it funny, emotive, surprising?)</a:t>
            </a:r>
          </a:p>
          <a:p>
            <a:r>
              <a:rPr lang="en-GB" dirty="0"/>
              <a:t>Make sure your posts shareable by using #</a:t>
            </a:r>
            <a:r>
              <a:rPr lang="en-GB" dirty="0" err="1"/>
              <a:t>LitterLiterate</a:t>
            </a:r>
            <a:r>
              <a:rPr lang="en-GB" dirty="0"/>
              <a:t>. The more people that see your content, the wider our message spreads.</a:t>
            </a:r>
          </a:p>
          <a:p>
            <a:endParaRPr lang="en-US" dirty="0"/>
          </a:p>
        </p:txBody>
      </p:sp>
      <p:pic>
        <p:nvPicPr>
          <p:cNvPr id="5" name="Picture 4" descr="ZWS pp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2997952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ED7E8-8EF2-3742-9538-2E647F17D1E1}"/>
              </a:ext>
            </a:extLst>
          </p:cNvPr>
          <p:cNvSpPr>
            <a:spLocks noGrp="1"/>
          </p:cNvSpPr>
          <p:nvPr>
            <p:ph type="title"/>
          </p:nvPr>
        </p:nvSpPr>
        <p:spPr/>
        <p:txBody>
          <a:bodyPr/>
          <a:lstStyle/>
          <a:p>
            <a:r>
              <a:rPr lang="en-US" b="1" dirty="0"/>
              <a:t>Developing your own voice</a:t>
            </a:r>
          </a:p>
        </p:txBody>
      </p:sp>
      <p:sp>
        <p:nvSpPr>
          <p:cNvPr id="3" name="Content Placeholder 2">
            <a:extLst>
              <a:ext uri="{FF2B5EF4-FFF2-40B4-BE49-F238E27FC236}">
                <a16:creationId xmlns:a16="http://schemas.microsoft.com/office/drawing/2014/main" id="{051ABDE6-FA14-9D4F-8151-8AA4F196F1D1}"/>
              </a:ext>
            </a:extLst>
          </p:cNvPr>
          <p:cNvSpPr>
            <a:spLocks noGrp="1"/>
          </p:cNvSpPr>
          <p:nvPr>
            <p:ph idx="1"/>
          </p:nvPr>
        </p:nvSpPr>
        <p:spPr/>
        <p:txBody>
          <a:bodyPr/>
          <a:lstStyle/>
          <a:p>
            <a:pPr marL="0" indent="0">
              <a:buNone/>
            </a:pPr>
            <a:r>
              <a:rPr lang="en-GB" i="1" dirty="0"/>
              <a:t>“I write about things in a specific niche or area, and in my own voice. In order for me to champion a cause it needs to be close to my heart for it to be authentic and make the biggest impact with my audience.” </a:t>
            </a:r>
          </a:p>
          <a:p>
            <a:pPr marL="0" indent="0">
              <a:buNone/>
            </a:pPr>
            <a:endParaRPr lang="en-GB" dirty="0"/>
          </a:p>
          <a:p>
            <a:pPr marL="0" indent="0">
              <a:buNone/>
            </a:pPr>
            <a:r>
              <a:rPr lang="en-GB" dirty="0"/>
              <a:t>Erin </a:t>
            </a:r>
            <a:r>
              <a:rPr lang="en-GB" dirty="0" err="1"/>
              <a:t>Niimi</a:t>
            </a:r>
            <a:r>
              <a:rPr lang="en-GB" dirty="0"/>
              <a:t> </a:t>
            </a:r>
            <a:r>
              <a:rPr lang="en-GB" dirty="0" err="1"/>
              <a:t>Longhurst</a:t>
            </a:r>
            <a:r>
              <a:rPr lang="en-GB" dirty="0"/>
              <a:t>, influencer and blogger</a:t>
            </a:r>
          </a:p>
          <a:p>
            <a:endParaRPr lang="en-US" dirty="0"/>
          </a:p>
        </p:txBody>
      </p:sp>
      <p:pic>
        <p:nvPicPr>
          <p:cNvPr id="4" name="Picture 3" descr="ZWS ppt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1292329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B46E-A692-2E43-97BD-73068CEFD5AA}"/>
              </a:ext>
            </a:extLst>
          </p:cNvPr>
          <p:cNvSpPr>
            <a:spLocks noGrp="1"/>
          </p:cNvSpPr>
          <p:nvPr>
            <p:ph type="title" idx="4294967295"/>
          </p:nvPr>
        </p:nvSpPr>
        <p:spPr>
          <a:xfrm>
            <a:off x="0" y="365125"/>
            <a:ext cx="10515600" cy="1325563"/>
          </a:xfrm>
        </p:spPr>
        <p:txBody>
          <a:bodyPr/>
          <a:lstStyle/>
          <a:p>
            <a:r>
              <a:rPr lang="en-US" dirty="0">
                <a:solidFill>
                  <a:srgbClr val="FF0000"/>
                </a:solidFill>
              </a:rPr>
              <a:t>Litter-prevention YouTube videos (to be embedded)</a:t>
            </a:r>
          </a:p>
        </p:txBody>
      </p:sp>
      <p:sp>
        <p:nvSpPr>
          <p:cNvPr id="3" name="Content Placeholder 2">
            <a:extLst>
              <a:ext uri="{FF2B5EF4-FFF2-40B4-BE49-F238E27FC236}">
                <a16:creationId xmlns:a16="http://schemas.microsoft.com/office/drawing/2014/main" id="{FB44A07C-1C97-E743-A6F7-1E8F97E7515A}"/>
              </a:ext>
            </a:extLst>
          </p:cNvPr>
          <p:cNvSpPr>
            <a:spLocks noGrp="1"/>
          </p:cNvSpPr>
          <p:nvPr>
            <p:ph idx="4294967295"/>
          </p:nvPr>
        </p:nvSpPr>
        <p:spPr>
          <a:xfrm>
            <a:off x="0" y="1825625"/>
            <a:ext cx="10515600" cy="4351338"/>
          </a:xfrm>
        </p:spPr>
        <p:txBody>
          <a:bodyPr/>
          <a:lstStyle/>
          <a:p>
            <a:r>
              <a:rPr lang="en-GB" u="sng" dirty="0">
                <a:hlinkClick r:id="rId2"/>
              </a:rPr>
              <a:t>https://www.youtube.com/watch?v=CHIWmCuGSJo</a:t>
            </a:r>
            <a:r>
              <a:rPr lang="en-GB" dirty="0"/>
              <a:t> </a:t>
            </a:r>
            <a:r>
              <a:rPr lang="en-GB" dirty="0" err="1"/>
              <a:t>Domics</a:t>
            </a:r>
            <a:r>
              <a:rPr lang="en-GB" dirty="0"/>
              <a:t>: A Canadian animator on littering.</a:t>
            </a:r>
          </a:p>
          <a:p>
            <a:endParaRPr lang="en-US" dirty="0"/>
          </a:p>
        </p:txBody>
      </p:sp>
      <p:pic>
        <p:nvPicPr>
          <p:cNvPr id="4" name="Picture 3" descr="Screen Shot 2018-12-04 at 11.03.10.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107995"/>
          </a:xfrm>
          <a:prstGeom prst="rect">
            <a:avLst/>
          </a:prstGeom>
        </p:spPr>
      </p:pic>
    </p:spTree>
    <p:extLst>
      <p:ext uri="{BB962C8B-B14F-4D97-AF65-F5344CB8AC3E}">
        <p14:creationId xmlns:p14="http://schemas.microsoft.com/office/powerpoint/2010/main" val="3371913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B46E-A692-2E43-97BD-73068CEFD5AA}"/>
              </a:ext>
            </a:extLst>
          </p:cNvPr>
          <p:cNvSpPr>
            <a:spLocks noGrp="1"/>
          </p:cNvSpPr>
          <p:nvPr>
            <p:ph type="title" idx="4294967295"/>
          </p:nvPr>
        </p:nvSpPr>
        <p:spPr>
          <a:xfrm>
            <a:off x="0" y="365125"/>
            <a:ext cx="10515600" cy="1325563"/>
          </a:xfrm>
        </p:spPr>
        <p:txBody>
          <a:bodyPr/>
          <a:lstStyle/>
          <a:p>
            <a:r>
              <a:rPr lang="en-US" dirty="0">
                <a:solidFill>
                  <a:srgbClr val="FF0000"/>
                </a:solidFill>
              </a:rPr>
              <a:t>Litter-prevention YouTube videos (to be embedded)</a:t>
            </a:r>
          </a:p>
        </p:txBody>
      </p:sp>
      <p:sp>
        <p:nvSpPr>
          <p:cNvPr id="3" name="Content Placeholder 2">
            <a:extLst>
              <a:ext uri="{FF2B5EF4-FFF2-40B4-BE49-F238E27FC236}">
                <a16:creationId xmlns:a16="http://schemas.microsoft.com/office/drawing/2014/main" id="{FB44A07C-1C97-E743-A6F7-1E8F97E7515A}"/>
              </a:ext>
            </a:extLst>
          </p:cNvPr>
          <p:cNvSpPr>
            <a:spLocks noGrp="1"/>
          </p:cNvSpPr>
          <p:nvPr>
            <p:ph idx="4294967295"/>
          </p:nvPr>
        </p:nvSpPr>
        <p:spPr>
          <a:xfrm>
            <a:off x="0" y="1825625"/>
            <a:ext cx="10515600" cy="4351338"/>
          </a:xfrm>
        </p:spPr>
        <p:txBody>
          <a:bodyPr/>
          <a:lstStyle/>
          <a:p>
            <a:r>
              <a:rPr lang="en-GB" u="sng" dirty="0">
                <a:hlinkClick r:id="rId2" tooltip="Share link"/>
              </a:rPr>
              <a:t>https://youtu.be/9vCstrZ7ilk</a:t>
            </a:r>
            <a:r>
              <a:rPr lang="en-GB" dirty="0"/>
              <a:t> 30 Days of Trash: Rob Greenfield decided to wear every bit of rubbish he produced – for 30 days. </a:t>
            </a:r>
            <a:endParaRPr lang="en-US" dirty="0"/>
          </a:p>
        </p:txBody>
      </p:sp>
      <p:pic>
        <p:nvPicPr>
          <p:cNvPr id="4" name="Picture 3" descr="Screen Shot 2018-12-04 at 11.02.32.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132071"/>
          </a:xfrm>
          <a:prstGeom prst="rect">
            <a:avLst/>
          </a:prstGeom>
        </p:spPr>
      </p:pic>
    </p:spTree>
    <p:extLst>
      <p:ext uri="{BB962C8B-B14F-4D97-AF65-F5344CB8AC3E}">
        <p14:creationId xmlns:p14="http://schemas.microsoft.com/office/powerpoint/2010/main" val="2252702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D880-3540-8241-9BEB-CD899DAECCE3}"/>
              </a:ext>
            </a:extLst>
          </p:cNvPr>
          <p:cNvSpPr>
            <a:spLocks noGrp="1"/>
          </p:cNvSpPr>
          <p:nvPr>
            <p:ph type="title"/>
          </p:nvPr>
        </p:nvSpPr>
        <p:spPr/>
        <p:txBody>
          <a:bodyPr/>
          <a:lstStyle/>
          <a:p>
            <a:r>
              <a:rPr lang="en-US" dirty="0"/>
              <a:t>Station 2</a:t>
            </a:r>
          </a:p>
        </p:txBody>
      </p:sp>
      <p:sp>
        <p:nvSpPr>
          <p:cNvPr id="3" name="Content Placeholder 2">
            <a:extLst>
              <a:ext uri="{FF2B5EF4-FFF2-40B4-BE49-F238E27FC236}">
                <a16:creationId xmlns:a16="http://schemas.microsoft.com/office/drawing/2014/main" id="{E5373DCC-8286-4140-9E1D-A7B2FED464A6}"/>
              </a:ext>
            </a:extLst>
          </p:cNvPr>
          <p:cNvSpPr>
            <a:spLocks noGrp="1"/>
          </p:cNvSpPr>
          <p:nvPr>
            <p:ph idx="1"/>
          </p:nvPr>
        </p:nvSpPr>
        <p:spPr/>
        <p:txBody>
          <a:bodyPr>
            <a:normAutofit/>
          </a:bodyPr>
          <a:lstStyle/>
          <a:p>
            <a:r>
              <a:rPr lang="en-GB" dirty="0"/>
              <a:t>Lots of our litter could be recycled. If something can be recycled, it’s worth money. If we collected up all Scotland’s litter to be recycled, we could make at least an extra £1.2 million. How could you use this information to persuade people in your local area to recycle more? </a:t>
            </a:r>
          </a:p>
          <a:p>
            <a:r>
              <a:rPr lang="en-GB" dirty="0">
                <a:solidFill>
                  <a:srgbClr val="0070C0"/>
                </a:solidFill>
              </a:rPr>
              <a:t>Create a poster, a social media post, or an open letter to your local newspaper that uses persuasive techniques to mobilise the readers into action.</a:t>
            </a:r>
          </a:p>
          <a:p>
            <a:endParaRPr lang="en-US" dirty="0"/>
          </a:p>
        </p:txBody>
      </p:sp>
      <p:pic>
        <p:nvPicPr>
          <p:cNvPr id="4" name="Picture 3" descr="ZWS ppt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3271280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B46E-A692-2E43-97BD-73068CEFD5AA}"/>
              </a:ext>
            </a:extLst>
          </p:cNvPr>
          <p:cNvSpPr>
            <a:spLocks noGrp="1"/>
          </p:cNvSpPr>
          <p:nvPr>
            <p:ph type="title" idx="4294967295"/>
          </p:nvPr>
        </p:nvSpPr>
        <p:spPr>
          <a:xfrm>
            <a:off x="0" y="365125"/>
            <a:ext cx="10515600" cy="1325563"/>
          </a:xfrm>
        </p:spPr>
        <p:txBody>
          <a:bodyPr/>
          <a:lstStyle/>
          <a:p>
            <a:r>
              <a:rPr lang="en-US" dirty="0">
                <a:solidFill>
                  <a:srgbClr val="FF0000"/>
                </a:solidFill>
              </a:rPr>
              <a:t>Litter-prevention YouTube videos (to be embedded)</a:t>
            </a:r>
          </a:p>
        </p:txBody>
      </p:sp>
      <p:sp>
        <p:nvSpPr>
          <p:cNvPr id="3" name="Content Placeholder 2">
            <a:extLst>
              <a:ext uri="{FF2B5EF4-FFF2-40B4-BE49-F238E27FC236}">
                <a16:creationId xmlns:a16="http://schemas.microsoft.com/office/drawing/2014/main" id="{FB44A07C-1C97-E743-A6F7-1E8F97E7515A}"/>
              </a:ext>
            </a:extLst>
          </p:cNvPr>
          <p:cNvSpPr>
            <a:spLocks noGrp="1"/>
          </p:cNvSpPr>
          <p:nvPr>
            <p:ph idx="4294967295"/>
          </p:nvPr>
        </p:nvSpPr>
        <p:spPr>
          <a:xfrm>
            <a:off x="0" y="1825625"/>
            <a:ext cx="10515600" cy="4351338"/>
          </a:xfrm>
        </p:spPr>
        <p:txBody>
          <a:bodyPr/>
          <a:lstStyle/>
          <a:p>
            <a:r>
              <a:rPr lang="en-GB" u="sng" dirty="0">
                <a:hlinkClick r:id="rId2"/>
              </a:rPr>
              <a:t>https://www.youtube.com/watch?v=jCjeNZquEPU</a:t>
            </a:r>
            <a:r>
              <a:rPr lang="en-GB" dirty="0"/>
              <a:t> Factual Sky News Report</a:t>
            </a:r>
          </a:p>
          <a:p>
            <a:endParaRPr lang="en-US" dirty="0"/>
          </a:p>
        </p:txBody>
      </p:sp>
      <p:pic>
        <p:nvPicPr>
          <p:cNvPr id="4" name="Picture 3" descr="Screen Shot 2018-12-04 at 11.01.50.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076830"/>
          </a:xfrm>
          <a:prstGeom prst="rect">
            <a:avLst/>
          </a:prstGeom>
        </p:spPr>
      </p:pic>
    </p:spTree>
    <p:extLst>
      <p:ext uri="{BB962C8B-B14F-4D97-AF65-F5344CB8AC3E}">
        <p14:creationId xmlns:p14="http://schemas.microsoft.com/office/powerpoint/2010/main" val="1798560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B46E-A692-2E43-97BD-73068CEFD5AA}"/>
              </a:ext>
            </a:extLst>
          </p:cNvPr>
          <p:cNvSpPr>
            <a:spLocks noGrp="1"/>
          </p:cNvSpPr>
          <p:nvPr>
            <p:ph type="title" idx="4294967295"/>
          </p:nvPr>
        </p:nvSpPr>
        <p:spPr>
          <a:xfrm>
            <a:off x="0" y="365125"/>
            <a:ext cx="10515600" cy="1325563"/>
          </a:xfrm>
        </p:spPr>
        <p:txBody>
          <a:bodyPr/>
          <a:lstStyle/>
          <a:p>
            <a:r>
              <a:rPr lang="en-US" dirty="0">
                <a:solidFill>
                  <a:srgbClr val="FF0000"/>
                </a:solidFill>
              </a:rPr>
              <a:t>Litter-prevention YouTube videos (to be embedded)</a:t>
            </a:r>
          </a:p>
        </p:txBody>
      </p:sp>
      <p:sp>
        <p:nvSpPr>
          <p:cNvPr id="3" name="Content Placeholder 2">
            <a:extLst>
              <a:ext uri="{FF2B5EF4-FFF2-40B4-BE49-F238E27FC236}">
                <a16:creationId xmlns:a16="http://schemas.microsoft.com/office/drawing/2014/main" id="{FB44A07C-1C97-E743-A6F7-1E8F97E7515A}"/>
              </a:ext>
            </a:extLst>
          </p:cNvPr>
          <p:cNvSpPr>
            <a:spLocks noGrp="1"/>
          </p:cNvSpPr>
          <p:nvPr>
            <p:ph idx="4294967295"/>
          </p:nvPr>
        </p:nvSpPr>
        <p:spPr>
          <a:xfrm>
            <a:off x="0" y="1825625"/>
            <a:ext cx="10515600" cy="4351338"/>
          </a:xfrm>
        </p:spPr>
        <p:txBody>
          <a:bodyPr/>
          <a:lstStyle/>
          <a:p>
            <a:r>
              <a:rPr lang="en-GB" u="sng" dirty="0">
                <a:hlinkClick r:id="rId2"/>
              </a:rPr>
              <a:t>https://www.youtube.com/watch?v=aHU3DLTa6_w</a:t>
            </a:r>
            <a:r>
              <a:rPr lang="en-GB" dirty="0"/>
              <a:t> amazing ball tricks using litter</a:t>
            </a:r>
          </a:p>
          <a:p>
            <a:endParaRPr lang="en-US" dirty="0"/>
          </a:p>
        </p:txBody>
      </p:sp>
      <p:pic>
        <p:nvPicPr>
          <p:cNvPr id="4" name="Picture 3" descr="Screen Shot 2018-12-04 at 10.59.57.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081474"/>
          </a:xfrm>
          <a:prstGeom prst="rect">
            <a:avLst/>
          </a:prstGeom>
        </p:spPr>
      </p:pic>
    </p:spTree>
    <p:extLst>
      <p:ext uri="{BB962C8B-B14F-4D97-AF65-F5344CB8AC3E}">
        <p14:creationId xmlns:p14="http://schemas.microsoft.com/office/powerpoint/2010/main" val="1669688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B46E-A692-2E43-97BD-73068CEFD5AA}"/>
              </a:ext>
            </a:extLst>
          </p:cNvPr>
          <p:cNvSpPr>
            <a:spLocks noGrp="1"/>
          </p:cNvSpPr>
          <p:nvPr>
            <p:ph type="title" idx="4294967295"/>
          </p:nvPr>
        </p:nvSpPr>
        <p:spPr>
          <a:xfrm>
            <a:off x="0" y="365125"/>
            <a:ext cx="10515600" cy="1325563"/>
          </a:xfrm>
        </p:spPr>
        <p:txBody>
          <a:bodyPr/>
          <a:lstStyle/>
          <a:p>
            <a:r>
              <a:rPr lang="en-US" dirty="0">
                <a:solidFill>
                  <a:srgbClr val="FF0000"/>
                </a:solidFill>
              </a:rPr>
              <a:t>Litter-prevention YouTube videos (to be embedded)</a:t>
            </a:r>
          </a:p>
        </p:txBody>
      </p:sp>
      <p:sp>
        <p:nvSpPr>
          <p:cNvPr id="3" name="Content Placeholder 2">
            <a:extLst>
              <a:ext uri="{FF2B5EF4-FFF2-40B4-BE49-F238E27FC236}">
                <a16:creationId xmlns:a16="http://schemas.microsoft.com/office/drawing/2014/main" id="{FB44A07C-1C97-E743-A6F7-1E8F97E7515A}"/>
              </a:ext>
            </a:extLst>
          </p:cNvPr>
          <p:cNvSpPr>
            <a:spLocks noGrp="1"/>
          </p:cNvSpPr>
          <p:nvPr>
            <p:ph idx="4294967295"/>
          </p:nvPr>
        </p:nvSpPr>
        <p:spPr>
          <a:xfrm>
            <a:off x="0" y="1825625"/>
            <a:ext cx="10515600" cy="4351338"/>
          </a:xfrm>
        </p:spPr>
        <p:txBody>
          <a:bodyPr/>
          <a:lstStyle/>
          <a:p>
            <a:r>
              <a:rPr lang="en-GB" u="sng" dirty="0">
                <a:hlinkClick r:id="rId2"/>
              </a:rPr>
              <a:t>https://www.youtube.com/watch?v=h4ezUvevjr4</a:t>
            </a:r>
            <a:r>
              <a:rPr lang="en-GB" dirty="0"/>
              <a:t> A litter-loathing puppet in an anti-litter campaign from Northern Ireland </a:t>
            </a:r>
          </a:p>
          <a:p>
            <a:endParaRPr lang="en-US" dirty="0"/>
          </a:p>
        </p:txBody>
      </p:sp>
      <p:pic>
        <p:nvPicPr>
          <p:cNvPr id="4" name="Picture 3" descr="Screen Shot 2018-12-04 at 10.59.04.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024057"/>
          </a:xfrm>
          <a:prstGeom prst="rect">
            <a:avLst/>
          </a:prstGeom>
        </p:spPr>
      </p:pic>
    </p:spTree>
    <p:extLst>
      <p:ext uri="{BB962C8B-B14F-4D97-AF65-F5344CB8AC3E}">
        <p14:creationId xmlns:p14="http://schemas.microsoft.com/office/powerpoint/2010/main" val="2690788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B46E-A692-2E43-97BD-73068CEFD5AA}"/>
              </a:ext>
            </a:extLst>
          </p:cNvPr>
          <p:cNvSpPr>
            <a:spLocks noGrp="1"/>
          </p:cNvSpPr>
          <p:nvPr>
            <p:ph type="title" idx="4294967295"/>
          </p:nvPr>
        </p:nvSpPr>
        <p:spPr>
          <a:xfrm>
            <a:off x="0" y="365125"/>
            <a:ext cx="10515600" cy="1325563"/>
          </a:xfrm>
        </p:spPr>
        <p:txBody>
          <a:bodyPr/>
          <a:lstStyle/>
          <a:p>
            <a:r>
              <a:rPr lang="en-US" dirty="0">
                <a:solidFill>
                  <a:srgbClr val="FF0000"/>
                </a:solidFill>
              </a:rPr>
              <a:t>Litter-prevention YouTube videos (to be embedded)</a:t>
            </a:r>
          </a:p>
        </p:txBody>
      </p:sp>
      <p:sp>
        <p:nvSpPr>
          <p:cNvPr id="3" name="Content Placeholder 2">
            <a:extLst>
              <a:ext uri="{FF2B5EF4-FFF2-40B4-BE49-F238E27FC236}">
                <a16:creationId xmlns:a16="http://schemas.microsoft.com/office/drawing/2014/main" id="{FB44A07C-1C97-E743-A6F7-1E8F97E7515A}"/>
              </a:ext>
            </a:extLst>
          </p:cNvPr>
          <p:cNvSpPr>
            <a:spLocks noGrp="1"/>
          </p:cNvSpPr>
          <p:nvPr>
            <p:ph idx="4294967295"/>
          </p:nvPr>
        </p:nvSpPr>
        <p:spPr>
          <a:xfrm>
            <a:off x="0" y="1825625"/>
            <a:ext cx="10515600" cy="4351338"/>
          </a:xfrm>
        </p:spPr>
        <p:txBody>
          <a:bodyPr/>
          <a:lstStyle/>
          <a:p>
            <a:r>
              <a:rPr lang="en-GB" u="sng" dirty="0">
                <a:hlinkClick r:id="rId2"/>
              </a:rPr>
              <a:t>https://www.youtube.com/watch?v=er3VhHtN_p0</a:t>
            </a:r>
            <a:r>
              <a:rPr lang="en-GB" dirty="0"/>
              <a:t> 'Neat Streets' campaign in central London, using the latest thinking on behaviour change and awareness raising from around the world to trial a new approach to tackling littering on Villiers Street, Westminster. </a:t>
            </a:r>
          </a:p>
          <a:p>
            <a:endParaRPr lang="en-US" dirty="0"/>
          </a:p>
        </p:txBody>
      </p:sp>
      <p:pic>
        <p:nvPicPr>
          <p:cNvPr id="4" name="Picture 3" descr="Screen Shot 2018-12-04 at 10.57.24.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081600"/>
          </a:xfrm>
          <a:prstGeom prst="rect">
            <a:avLst/>
          </a:prstGeom>
        </p:spPr>
      </p:pic>
    </p:spTree>
    <p:extLst>
      <p:ext uri="{BB962C8B-B14F-4D97-AF65-F5344CB8AC3E}">
        <p14:creationId xmlns:p14="http://schemas.microsoft.com/office/powerpoint/2010/main" val="2260722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B46E-A692-2E43-97BD-73068CEFD5AA}"/>
              </a:ext>
            </a:extLst>
          </p:cNvPr>
          <p:cNvSpPr>
            <a:spLocks noGrp="1"/>
          </p:cNvSpPr>
          <p:nvPr>
            <p:ph type="title" idx="4294967295"/>
          </p:nvPr>
        </p:nvSpPr>
        <p:spPr>
          <a:xfrm>
            <a:off x="0" y="365125"/>
            <a:ext cx="10515600" cy="1325563"/>
          </a:xfrm>
        </p:spPr>
        <p:txBody>
          <a:bodyPr/>
          <a:lstStyle/>
          <a:p>
            <a:r>
              <a:rPr lang="en-US" dirty="0">
                <a:solidFill>
                  <a:srgbClr val="FF0000"/>
                </a:solidFill>
              </a:rPr>
              <a:t>Litter-prevention YouTube videos (to be embedded)</a:t>
            </a:r>
          </a:p>
        </p:txBody>
      </p:sp>
      <p:sp>
        <p:nvSpPr>
          <p:cNvPr id="3" name="Content Placeholder 2">
            <a:extLst>
              <a:ext uri="{FF2B5EF4-FFF2-40B4-BE49-F238E27FC236}">
                <a16:creationId xmlns:a16="http://schemas.microsoft.com/office/drawing/2014/main" id="{FB44A07C-1C97-E743-A6F7-1E8F97E7515A}"/>
              </a:ext>
            </a:extLst>
          </p:cNvPr>
          <p:cNvSpPr>
            <a:spLocks noGrp="1"/>
          </p:cNvSpPr>
          <p:nvPr>
            <p:ph idx="4294967295"/>
          </p:nvPr>
        </p:nvSpPr>
        <p:spPr>
          <a:xfrm>
            <a:off x="0" y="1825625"/>
            <a:ext cx="10515600" cy="4351338"/>
          </a:xfrm>
        </p:spPr>
        <p:txBody>
          <a:bodyPr/>
          <a:lstStyle/>
          <a:p>
            <a:r>
              <a:rPr lang="en-GB" u="sng" dirty="0">
                <a:hlinkClick r:id="rId2"/>
              </a:rPr>
              <a:t>https://www.youtube.com/watch?v=Q2Prz45rdOw</a:t>
            </a:r>
            <a:r>
              <a:rPr lang="en-GB" dirty="0"/>
              <a:t> hard-hitting video showing effect of plastic littering on birds and wildlife</a:t>
            </a:r>
          </a:p>
          <a:p>
            <a:endParaRPr lang="en-US" dirty="0"/>
          </a:p>
        </p:txBody>
      </p:sp>
      <p:pic>
        <p:nvPicPr>
          <p:cNvPr id="4" name="Picture 3" descr="Screen Shot 2018-12-04 at 10.54.57.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018344"/>
          </a:xfrm>
          <a:prstGeom prst="rect">
            <a:avLst/>
          </a:prstGeom>
        </p:spPr>
      </p:pic>
    </p:spTree>
    <p:extLst>
      <p:ext uri="{BB962C8B-B14F-4D97-AF65-F5344CB8AC3E}">
        <p14:creationId xmlns:p14="http://schemas.microsoft.com/office/powerpoint/2010/main" val="811626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B46E-A692-2E43-97BD-73068CEFD5AA}"/>
              </a:ext>
            </a:extLst>
          </p:cNvPr>
          <p:cNvSpPr>
            <a:spLocks noGrp="1"/>
          </p:cNvSpPr>
          <p:nvPr>
            <p:ph type="title" idx="4294967295"/>
          </p:nvPr>
        </p:nvSpPr>
        <p:spPr>
          <a:xfrm>
            <a:off x="0" y="365125"/>
            <a:ext cx="10515600" cy="1325563"/>
          </a:xfrm>
        </p:spPr>
        <p:txBody>
          <a:bodyPr/>
          <a:lstStyle/>
          <a:p>
            <a:r>
              <a:rPr lang="en-US" dirty="0">
                <a:solidFill>
                  <a:srgbClr val="FF0000"/>
                </a:solidFill>
              </a:rPr>
              <a:t>Litter-prevention YouTube videos (to be embedded)</a:t>
            </a:r>
          </a:p>
        </p:txBody>
      </p:sp>
      <p:sp>
        <p:nvSpPr>
          <p:cNvPr id="3" name="Content Placeholder 2">
            <a:extLst>
              <a:ext uri="{FF2B5EF4-FFF2-40B4-BE49-F238E27FC236}">
                <a16:creationId xmlns:a16="http://schemas.microsoft.com/office/drawing/2014/main" id="{FB44A07C-1C97-E743-A6F7-1E8F97E7515A}"/>
              </a:ext>
            </a:extLst>
          </p:cNvPr>
          <p:cNvSpPr>
            <a:spLocks noGrp="1"/>
          </p:cNvSpPr>
          <p:nvPr>
            <p:ph idx="4294967295"/>
          </p:nvPr>
        </p:nvSpPr>
        <p:spPr>
          <a:xfrm>
            <a:off x="0" y="1825625"/>
            <a:ext cx="10515600" cy="4351338"/>
          </a:xfrm>
        </p:spPr>
        <p:txBody>
          <a:bodyPr/>
          <a:lstStyle/>
          <a:p>
            <a:r>
              <a:rPr lang="en-GB" u="sng" dirty="0">
                <a:hlinkClick r:id="rId2"/>
              </a:rPr>
              <a:t>https://www.youtube.com/watch?v=_6xlNyWPpB8</a:t>
            </a:r>
            <a:r>
              <a:rPr lang="en-GB" dirty="0"/>
              <a:t> Ted-Ed traces the life cycles of three different plastic bottles, shedding light on the dangers these disposables present to our world. </a:t>
            </a:r>
            <a:endParaRPr lang="en-US" dirty="0"/>
          </a:p>
        </p:txBody>
      </p:sp>
      <p:pic>
        <p:nvPicPr>
          <p:cNvPr id="4" name="Picture 3" descr="Screen Shot 2018-12-04 at 10.43.41.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5877169"/>
          </a:xfrm>
          <a:prstGeom prst="rect">
            <a:avLst/>
          </a:prstGeom>
        </p:spPr>
      </p:pic>
    </p:spTree>
    <p:extLst>
      <p:ext uri="{BB962C8B-B14F-4D97-AF65-F5344CB8AC3E}">
        <p14:creationId xmlns:p14="http://schemas.microsoft.com/office/powerpoint/2010/main" val="2987023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B46E-A692-2E43-97BD-73068CEFD5AA}"/>
              </a:ext>
            </a:extLst>
          </p:cNvPr>
          <p:cNvSpPr>
            <a:spLocks noGrp="1"/>
          </p:cNvSpPr>
          <p:nvPr>
            <p:ph type="title" idx="4294967295"/>
          </p:nvPr>
        </p:nvSpPr>
        <p:spPr>
          <a:xfrm>
            <a:off x="0" y="365125"/>
            <a:ext cx="10515600" cy="1325563"/>
          </a:xfrm>
        </p:spPr>
        <p:txBody>
          <a:bodyPr/>
          <a:lstStyle/>
          <a:p>
            <a:r>
              <a:rPr lang="en-US" dirty="0">
                <a:solidFill>
                  <a:srgbClr val="FF0000"/>
                </a:solidFill>
              </a:rPr>
              <a:t>Litter-prevention YouTube videos (to be embedded)</a:t>
            </a:r>
          </a:p>
        </p:txBody>
      </p:sp>
      <p:sp>
        <p:nvSpPr>
          <p:cNvPr id="3" name="Content Placeholder 2">
            <a:extLst>
              <a:ext uri="{FF2B5EF4-FFF2-40B4-BE49-F238E27FC236}">
                <a16:creationId xmlns:a16="http://schemas.microsoft.com/office/drawing/2014/main" id="{FB44A07C-1C97-E743-A6F7-1E8F97E7515A}"/>
              </a:ext>
            </a:extLst>
          </p:cNvPr>
          <p:cNvSpPr>
            <a:spLocks noGrp="1"/>
          </p:cNvSpPr>
          <p:nvPr>
            <p:ph idx="4294967295"/>
          </p:nvPr>
        </p:nvSpPr>
        <p:spPr>
          <a:xfrm>
            <a:off x="0" y="1825625"/>
            <a:ext cx="10515600" cy="4351338"/>
          </a:xfrm>
        </p:spPr>
        <p:txBody>
          <a:bodyPr/>
          <a:lstStyle/>
          <a:p>
            <a:r>
              <a:rPr lang="en-GB" u="sng" dirty="0">
                <a:hlinkClick r:id="rId2"/>
              </a:rPr>
              <a:t>https://www.youtube.com/watch?v=pF72px2R3Hg</a:t>
            </a:r>
            <a:r>
              <a:rPr lang="en-GB" dirty="0"/>
              <a:t> </a:t>
            </a:r>
            <a:r>
              <a:rPr lang="en-GB" dirty="0" err="1"/>
              <a:t>TedXTeen</a:t>
            </a:r>
            <a:r>
              <a:rPr lang="en-GB" dirty="0"/>
              <a:t> talk. Lauren is an Environmental Studies graduate from NYU and the amount of trash that she has produced over the past three years can fit inside a 16 oz. jar.</a:t>
            </a:r>
          </a:p>
          <a:p>
            <a:endParaRPr lang="en-US" dirty="0"/>
          </a:p>
        </p:txBody>
      </p:sp>
      <p:pic>
        <p:nvPicPr>
          <p:cNvPr id="4" name="Picture 3" descr="Screen Shot 2018-12-04 at 10.43.01.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5841292"/>
          </a:xfrm>
          <a:prstGeom prst="rect">
            <a:avLst/>
          </a:prstGeom>
        </p:spPr>
      </p:pic>
    </p:spTree>
    <p:extLst>
      <p:ext uri="{BB962C8B-B14F-4D97-AF65-F5344CB8AC3E}">
        <p14:creationId xmlns:p14="http://schemas.microsoft.com/office/powerpoint/2010/main" val="2872538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B46E-A692-2E43-97BD-73068CEFD5AA}"/>
              </a:ext>
            </a:extLst>
          </p:cNvPr>
          <p:cNvSpPr>
            <a:spLocks noGrp="1"/>
          </p:cNvSpPr>
          <p:nvPr>
            <p:ph type="title" idx="4294967295"/>
          </p:nvPr>
        </p:nvSpPr>
        <p:spPr>
          <a:xfrm>
            <a:off x="0" y="365125"/>
            <a:ext cx="10515600" cy="1325563"/>
          </a:xfrm>
        </p:spPr>
        <p:txBody>
          <a:bodyPr/>
          <a:lstStyle/>
          <a:p>
            <a:r>
              <a:rPr lang="en-US" dirty="0">
                <a:solidFill>
                  <a:srgbClr val="FF0000"/>
                </a:solidFill>
              </a:rPr>
              <a:t>Litter-prevention YouTube videos (to be embedded)</a:t>
            </a:r>
          </a:p>
        </p:txBody>
      </p:sp>
      <p:sp>
        <p:nvSpPr>
          <p:cNvPr id="3" name="Content Placeholder 2">
            <a:extLst>
              <a:ext uri="{FF2B5EF4-FFF2-40B4-BE49-F238E27FC236}">
                <a16:creationId xmlns:a16="http://schemas.microsoft.com/office/drawing/2014/main" id="{FB44A07C-1C97-E743-A6F7-1E8F97E7515A}"/>
              </a:ext>
            </a:extLst>
          </p:cNvPr>
          <p:cNvSpPr>
            <a:spLocks noGrp="1"/>
          </p:cNvSpPr>
          <p:nvPr>
            <p:ph idx="4294967295"/>
          </p:nvPr>
        </p:nvSpPr>
        <p:spPr>
          <a:xfrm>
            <a:off x="0" y="1825625"/>
            <a:ext cx="10515600" cy="4351338"/>
          </a:xfrm>
        </p:spPr>
        <p:txBody>
          <a:bodyPr/>
          <a:lstStyle/>
          <a:p>
            <a:r>
              <a:rPr lang="en-GB" u="sng" dirty="0">
                <a:hlinkClick r:id="rId2"/>
              </a:rPr>
              <a:t>https://www.youtube.com/watch?v=kQnkaYhE6ow</a:t>
            </a:r>
            <a:r>
              <a:rPr lang="en-GB" dirty="0"/>
              <a:t> </a:t>
            </a:r>
            <a:r>
              <a:rPr lang="en-GB" dirty="0" err="1"/>
              <a:t>Plogging</a:t>
            </a:r>
            <a:r>
              <a:rPr lang="en-GB" dirty="0"/>
              <a:t> – a craze for combining jogging and littering from Sweden.</a:t>
            </a:r>
          </a:p>
          <a:p>
            <a:endParaRPr lang="en-US" dirty="0"/>
          </a:p>
        </p:txBody>
      </p:sp>
      <p:pic>
        <p:nvPicPr>
          <p:cNvPr id="4" name="Picture 3" descr="Screen Shot 2018-12-04 at 10.24.22.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215811"/>
          </a:xfrm>
          <a:prstGeom prst="rect">
            <a:avLst/>
          </a:prstGeom>
        </p:spPr>
      </p:pic>
    </p:spTree>
    <p:extLst>
      <p:ext uri="{BB962C8B-B14F-4D97-AF65-F5344CB8AC3E}">
        <p14:creationId xmlns:p14="http://schemas.microsoft.com/office/powerpoint/2010/main" val="1480341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12-11 at 14.23.25.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5983510"/>
          </a:xfrm>
          <a:prstGeom prst="rect">
            <a:avLst/>
          </a:prstGeom>
        </p:spPr>
      </p:pic>
    </p:spTree>
    <p:extLst>
      <p:ext uri="{BB962C8B-B14F-4D97-AF65-F5344CB8AC3E}">
        <p14:creationId xmlns:p14="http://schemas.microsoft.com/office/powerpoint/2010/main" val="2142227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A394-5926-1B4F-B76B-18D030C75B98}"/>
              </a:ext>
            </a:extLst>
          </p:cNvPr>
          <p:cNvSpPr>
            <a:spLocks noGrp="1"/>
          </p:cNvSpPr>
          <p:nvPr>
            <p:ph type="title"/>
          </p:nvPr>
        </p:nvSpPr>
        <p:spPr/>
        <p:txBody>
          <a:bodyPr/>
          <a:lstStyle/>
          <a:p>
            <a:r>
              <a:rPr lang="en-US" dirty="0"/>
              <a:t>Station 3</a:t>
            </a:r>
          </a:p>
        </p:txBody>
      </p:sp>
      <p:sp>
        <p:nvSpPr>
          <p:cNvPr id="3" name="Content Placeholder 2">
            <a:extLst>
              <a:ext uri="{FF2B5EF4-FFF2-40B4-BE49-F238E27FC236}">
                <a16:creationId xmlns:a16="http://schemas.microsoft.com/office/drawing/2014/main" id="{7F137645-C595-1047-A06A-A8FA7762DB4A}"/>
              </a:ext>
            </a:extLst>
          </p:cNvPr>
          <p:cNvSpPr>
            <a:spLocks noGrp="1"/>
          </p:cNvSpPr>
          <p:nvPr>
            <p:ph idx="1"/>
          </p:nvPr>
        </p:nvSpPr>
        <p:spPr/>
        <p:txBody>
          <a:bodyPr>
            <a:normAutofit fontScale="92500" lnSpcReduction="20000"/>
          </a:bodyPr>
          <a:lstStyle/>
          <a:p>
            <a:r>
              <a:rPr lang="en-GB" dirty="0"/>
              <a:t>There are indirect costs of littering, look at the list below and explain how you think litter is impacting on each one e.g. Property Value – why would litter affect the value of a house?  </a:t>
            </a:r>
          </a:p>
          <a:p>
            <a:pPr lvl="1"/>
            <a:r>
              <a:rPr lang="en-GB" dirty="0"/>
              <a:t>Property values (£100 million loss) </a:t>
            </a:r>
          </a:p>
          <a:p>
            <a:pPr lvl="1"/>
            <a:r>
              <a:rPr lang="en-GB" dirty="0"/>
              <a:t>Mental health (£53 million)</a:t>
            </a:r>
          </a:p>
          <a:p>
            <a:pPr lvl="1"/>
            <a:r>
              <a:rPr lang="en-GB" dirty="0"/>
              <a:t>Crime (£22.5 million)</a:t>
            </a:r>
          </a:p>
          <a:p>
            <a:pPr lvl="1"/>
            <a:r>
              <a:rPr lang="en-GB" dirty="0"/>
              <a:t>Road Traffic Accidents (£1 million)</a:t>
            </a:r>
          </a:p>
          <a:p>
            <a:pPr lvl="1"/>
            <a:r>
              <a:rPr lang="en-GB" dirty="0"/>
              <a:t>Wildfires (£1 million)</a:t>
            </a:r>
          </a:p>
          <a:p>
            <a:pPr lvl="1"/>
            <a:r>
              <a:rPr lang="en-GB" dirty="0"/>
              <a:t>Punctures (£1 million)</a:t>
            </a:r>
          </a:p>
          <a:p>
            <a:pPr lvl="1"/>
            <a:r>
              <a:rPr lang="en-GB" dirty="0"/>
              <a:t>Rats (£1 million)</a:t>
            </a:r>
          </a:p>
          <a:p>
            <a:r>
              <a:rPr lang="en-GB" dirty="0"/>
              <a:t>How could you educate people about the indirect costs of littering? </a:t>
            </a:r>
          </a:p>
          <a:p>
            <a:r>
              <a:rPr lang="en-GB" dirty="0">
                <a:solidFill>
                  <a:srgbClr val="0070C0"/>
                </a:solidFill>
              </a:rPr>
              <a:t>Pick one cost and brainstorm three ways you could raise awareness about them in your local community.</a:t>
            </a:r>
          </a:p>
          <a:p>
            <a:pPr lvl="1"/>
            <a:endParaRPr lang="en-GB" dirty="0"/>
          </a:p>
        </p:txBody>
      </p:sp>
      <p:pic>
        <p:nvPicPr>
          <p:cNvPr id="4" name="Picture 3" descr="ZWS ppt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3878189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1E-BA48-D84F-9ACD-6AE100C4130B}"/>
              </a:ext>
            </a:extLst>
          </p:cNvPr>
          <p:cNvSpPr>
            <a:spLocks noGrp="1"/>
          </p:cNvSpPr>
          <p:nvPr>
            <p:ph type="title"/>
          </p:nvPr>
        </p:nvSpPr>
        <p:spPr/>
        <p:txBody>
          <a:bodyPr/>
          <a:lstStyle/>
          <a:p>
            <a:r>
              <a:rPr lang="en-US" dirty="0"/>
              <a:t>Station 4</a:t>
            </a:r>
          </a:p>
        </p:txBody>
      </p:sp>
      <p:sp>
        <p:nvSpPr>
          <p:cNvPr id="3" name="Content Placeholder 2">
            <a:extLst>
              <a:ext uri="{FF2B5EF4-FFF2-40B4-BE49-F238E27FC236}">
                <a16:creationId xmlns:a16="http://schemas.microsoft.com/office/drawing/2014/main" id="{47FB9B9F-760B-7249-B70E-402545833440}"/>
              </a:ext>
            </a:extLst>
          </p:cNvPr>
          <p:cNvSpPr>
            <a:spLocks noGrp="1"/>
          </p:cNvSpPr>
          <p:nvPr>
            <p:ph idx="1"/>
          </p:nvPr>
        </p:nvSpPr>
        <p:spPr>
          <a:xfrm>
            <a:off x="645695" y="1884783"/>
            <a:ext cx="8867274" cy="4351338"/>
          </a:xfrm>
        </p:spPr>
        <p:txBody>
          <a:bodyPr>
            <a:normAutofit fontScale="85000" lnSpcReduction="20000"/>
          </a:bodyPr>
          <a:lstStyle/>
          <a:p>
            <a:pPr marL="0" lvl="0" indent="0">
              <a:buNone/>
            </a:pPr>
            <a:r>
              <a:rPr lang="en-GB" sz="2400" dirty="0"/>
              <a:t>How big is Scotland’s litter problem? </a:t>
            </a:r>
          </a:p>
          <a:p>
            <a:pPr marL="0" lvl="0" indent="0">
              <a:buNone/>
            </a:pPr>
            <a:r>
              <a:rPr lang="en-GB" sz="2400" dirty="0"/>
              <a:t>Match the correct number to the correct statement:</a:t>
            </a:r>
          </a:p>
          <a:p>
            <a:pPr marL="0" lvl="0" indent="0">
              <a:buNone/>
            </a:pPr>
            <a:r>
              <a:rPr lang="en-GB" sz="2400" i="1" dirty="0"/>
              <a:t>Each year, Scotland’s cleaning teams collect __ tonnes of litter. </a:t>
            </a:r>
          </a:p>
          <a:p>
            <a:pPr marL="0" lvl="0" indent="0">
              <a:buNone/>
            </a:pPr>
            <a:r>
              <a:rPr lang="en-GB" sz="2400" i="1" dirty="0"/>
              <a:t>That works out as: </a:t>
            </a:r>
          </a:p>
          <a:p>
            <a:r>
              <a:rPr lang="en-GB" sz="2400" i="1" dirty="0"/>
              <a:t>__ items dropped every minute (on average).</a:t>
            </a:r>
          </a:p>
          <a:p>
            <a:r>
              <a:rPr lang="en-GB" sz="2400" i="1" dirty="0"/>
              <a:t>around __ items of litter. </a:t>
            </a:r>
          </a:p>
          <a:p>
            <a:pPr lvl="0"/>
            <a:r>
              <a:rPr lang="en-GB" sz="2400" i="1" dirty="0"/>
              <a:t>the same weight as __ individual Kelpies. </a:t>
            </a:r>
          </a:p>
          <a:p>
            <a:pPr lvl="0"/>
            <a:r>
              <a:rPr lang="en-GB" sz="2400" i="1" dirty="0"/>
              <a:t>enough to fill __ wheelie bins. </a:t>
            </a:r>
          </a:p>
          <a:p>
            <a:r>
              <a:rPr lang="en-GB" sz="2400" i="1" dirty="0"/>
              <a:t>around __ pieces of litter for every person in Scotland (on average). </a:t>
            </a:r>
          </a:p>
          <a:p>
            <a:endParaRPr lang="en-GB" sz="2000" i="1" dirty="0"/>
          </a:p>
          <a:p>
            <a:r>
              <a:rPr lang="en-GB" dirty="0">
                <a:solidFill>
                  <a:srgbClr val="0070C0"/>
                </a:solidFill>
              </a:rPr>
              <a:t>Take one of the figures from this list and think of how you could bring this fact to life for a teenager. How will you show them the scale of the problem, in a way that is relevant to them?</a:t>
            </a:r>
          </a:p>
          <a:p>
            <a:endParaRPr lang="en-GB" sz="2000" i="1" dirty="0"/>
          </a:p>
          <a:p>
            <a:pPr lvl="0"/>
            <a:endParaRPr lang="en-GB" dirty="0"/>
          </a:p>
          <a:p>
            <a:pPr marL="0" indent="0">
              <a:buNone/>
            </a:pPr>
            <a:endParaRPr lang="en-US" dirty="0"/>
          </a:p>
        </p:txBody>
      </p:sp>
      <p:sp>
        <p:nvSpPr>
          <p:cNvPr id="4" name="TextBox 3">
            <a:extLst>
              <a:ext uri="{FF2B5EF4-FFF2-40B4-BE49-F238E27FC236}">
                <a16:creationId xmlns:a16="http://schemas.microsoft.com/office/drawing/2014/main" id="{3CC5F8AB-1D22-0941-8047-B7428D3022D5}"/>
              </a:ext>
            </a:extLst>
          </p:cNvPr>
          <p:cNvSpPr txBox="1"/>
          <p:nvPr/>
        </p:nvSpPr>
        <p:spPr>
          <a:xfrm>
            <a:off x="9187871" y="797510"/>
            <a:ext cx="2165929" cy="5693866"/>
          </a:xfrm>
          <a:prstGeom prst="rect">
            <a:avLst/>
          </a:prstGeom>
          <a:noFill/>
        </p:spPr>
        <p:txBody>
          <a:bodyPr wrap="square" rtlCol="0">
            <a:spAutoFit/>
          </a:bodyPr>
          <a:lstStyle/>
          <a:p>
            <a:r>
              <a:rPr lang="en-GB" sz="2800" dirty="0"/>
              <a:t>15,000</a:t>
            </a:r>
          </a:p>
          <a:p>
            <a:endParaRPr lang="en-GB" sz="2800" dirty="0"/>
          </a:p>
          <a:p>
            <a:r>
              <a:rPr lang="en-GB" sz="2800" dirty="0"/>
              <a:t>50</a:t>
            </a:r>
          </a:p>
          <a:p>
            <a:endParaRPr lang="en-GB" sz="2800" dirty="0"/>
          </a:p>
          <a:p>
            <a:r>
              <a:rPr lang="en-GB" sz="2800" dirty="0"/>
              <a:t>250 million</a:t>
            </a:r>
          </a:p>
          <a:p>
            <a:endParaRPr lang="en-GB" sz="2800" dirty="0"/>
          </a:p>
          <a:p>
            <a:r>
              <a:rPr lang="en-GB" sz="2800" dirty="0"/>
              <a:t>570,000</a:t>
            </a:r>
          </a:p>
          <a:p>
            <a:endParaRPr lang="en-GB" sz="2800" dirty="0"/>
          </a:p>
          <a:p>
            <a:r>
              <a:rPr lang="en-GB" sz="2800" dirty="0"/>
              <a:t>50</a:t>
            </a:r>
          </a:p>
          <a:p>
            <a:endParaRPr lang="en-GB" sz="2800" dirty="0"/>
          </a:p>
          <a:p>
            <a:r>
              <a:rPr lang="en-GB" sz="2800" dirty="0"/>
              <a:t>475</a:t>
            </a:r>
          </a:p>
          <a:p>
            <a:endParaRPr lang="en-GB" sz="2800" dirty="0"/>
          </a:p>
          <a:p>
            <a:endParaRPr lang="en-US" sz="2800" dirty="0"/>
          </a:p>
        </p:txBody>
      </p:sp>
      <p:pic>
        <p:nvPicPr>
          <p:cNvPr id="6" name="Picture 5" descr="ZWS pp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5904" cy="6858000"/>
          </a:xfrm>
          <a:prstGeom prst="rect">
            <a:avLst/>
          </a:prstGeom>
        </p:spPr>
      </p:pic>
    </p:spTree>
    <p:extLst>
      <p:ext uri="{BB962C8B-B14F-4D97-AF65-F5344CB8AC3E}">
        <p14:creationId xmlns:p14="http://schemas.microsoft.com/office/powerpoint/2010/main" val="2960866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85A8-B224-D14A-9B2B-2CE10F48DB15}"/>
              </a:ext>
            </a:extLst>
          </p:cNvPr>
          <p:cNvSpPr>
            <a:spLocks noGrp="1"/>
          </p:cNvSpPr>
          <p:nvPr>
            <p:ph type="title"/>
          </p:nvPr>
        </p:nvSpPr>
        <p:spPr/>
        <p:txBody>
          <a:bodyPr/>
          <a:lstStyle/>
          <a:p>
            <a:r>
              <a:rPr lang="en-US" dirty="0"/>
              <a:t>Station 5</a:t>
            </a:r>
          </a:p>
        </p:txBody>
      </p:sp>
      <p:sp>
        <p:nvSpPr>
          <p:cNvPr id="3" name="Content Placeholder 2">
            <a:extLst>
              <a:ext uri="{FF2B5EF4-FFF2-40B4-BE49-F238E27FC236}">
                <a16:creationId xmlns:a16="http://schemas.microsoft.com/office/drawing/2014/main" id="{1D25FF34-5A1F-994A-9BD9-F8712176C3B8}"/>
              </a:ext>
            </a:extLst>
          </p:cNvPr>
          <p:cNvSpPr>
            <a:spLocks noGrp="1"/>
          </p:cNvSpPr>
          <p:nvPr>
            <p:ph idx="1"/>
          </p:nvPr>
        </p:nvSpPr>
        <p:spPr/>
        <p:txBody>
          <a:bodyPr/>
          <a:lstStyle/>
          <a:p>
            <a:r>
              <a:rPr lang="en-GB" dirty="0"/>
              <a:t>Local authorities have to spend millions cleaning up litter: At least £46 million each year. Around £20.00 per taxpayer. How would </a:t>
            </a:r>
            <a:r>
              <a:rPr lang="en-GB" i="1" dirty="0"/>
              <a:t>you</a:t>
            </a:r>
            <a:r>
              <a:rPr lang="en-GB" dirty="0"/>
              <a:t> spend that money? If you solved the litter problem in your local area, how much money could you save? </a:t>
            </a:r>
          </a:p>
          <a:p>
            <a:endParaRPr lang="en-GB" dirty="0"/>
          </a:p>
          <a:p>
            <a:r>
              <a:rPr lang="en-GB" dirty="0">
                <a:solidFill>
                  <a:srgbClr val="0070C0"/>
                </a:solidFill>
              </a:rPr>
              <a:t>Come up with a spending plan that uses that money to help people and wildlife in your local area. Then, come up with an idea for how you could use your ‘savings’ as an incentive to make local people think twice about littering.</a:t>
            </a:r>
          </a:p>
          <a:p>
            <a:endParaRPr lang="en-US" dirty="0"/>
          </a:p>
        </p:txBody>
      </p:sp>
      <p:pic>
        <p:nvPicPr>
          <p:cNvPr id="4" name="Picture 3" descr="ZWS ppt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56994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6ACF-3510-A04C-82ED-54822D454A4C}"/>
              </a:ext>
            </a:extLst>
          </p:cNvPr>
          <p:cNvSpPr>
            <a:spLocks noGrp="1"/>
          </p:cNvSpPr>
          <p:nvPr>
            <p:ph type="title"/>
          </p:nvPr>
        </p:nvSpPr>
        <p:spPr/>
        <p:txBody>
          <a:bodyPr/>
          <a:lstStyle/>
          <a:p>
            <a:r>
              <a:rPr lang="en-US" dirty="0"/>
              <a:t>Station 6</a:t>
            </a:r>
          </a:p>
        </p:txBody>
      </p:sp>
      <p:sp>
        <p:nvSpPr>
          <p:cNvPr id="3" name="Content Placeholder 2">
            <a:extLst>
              <a:ext uri="{FF2B5EF4-FFF2-40B4-BE49-F238E27FC236}">
                <a16:creationId xmlns:a16="http://schemas.microsoft.com/office/drawing/2014/main" id="{130633B5-8F75-D341-AC86-D43EEA3D61AE}"/>
              </a:ext>
            </a:extLst>
          </p:cNvPr>
          <p:cNvSpPr>
            <a:spLocks noGrp="1"/>
          </p:cNvSpPr>
          <p:nvPr>
            <p:ph idx="1"/>
          </p:nvPr>
        </p:nvSpPr>
        <p:spPr>
          <a:xfrm>
            <a:off x="838200" y="1825625"/>
            <a:ext cx="10248900" cy="4351338"/>
          </a:xfrm>
        </p:spPr>
        <p:txBody>
          <a:bodyPr/>
          <a:lstStyle/>
          <a:p>
            <a:r>
              <a:rPr lang="en-GB" dirty="0">
                <a:solidFill>
                  <a:srgbClr val="0070C0"/>
                </a:solidFill>
              </a:rPr>
              <a:t>Look online and find at least two articles giving conflicting information about littering. </a:t>
            </a:r>
          </a:p>
          <a:p>
            <a:r>
              <a:rPr lang="en-GB" dirty="0"/>
              <a:t>One of these should be based on scientific fact, and the other should be opinion based. How does the portrayal of this topic vary? How does each article challenge or extend your understanding of the issue?</a:t>
            </a:r>
          </a:p>
        </p:txBody>
      </p:sp>
      <p:pic>
        <p:nvPicPr>
          <p:cNvPr id="4" name="Picture 3" descr="ZWS ppt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1583484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6ACF-3510-A04C-82ED-54822D454A4C}"/>
              </a:ext>
            </a:extLst>
          </p:cNvPr>
          <p:cNvSpPr>
            <a:spLocks noGrp="1"/>
          </p:cNvSpPr>
          <p:nvPr>
            <p:ph type="title"/>
          </p:nvPr>
        </p:nvSpPr>
        <p:spPr/>
        <p:txBody>
          <a:bodyPr/>
          <a:lstStyle/>
          <a:p>
            <a:r>
              <a:rPr lang="en-US" dirty="0"/>
              <a:t>Station 7</a:t>
            </a:r>
          </a:p>
        </p:txBody>
      </p:sp>
      <p:sp>
        <p:nvSpPr>
          <p:cNvPr id="3" name="Content Placeholder 2">
            <a:extLst>
              <a:ext uri="{FF2B5EF4-FFF2-40B4-BE49-F238E27FC236}">
                <a16:creationId xmlns:a16="http://schemas.microsoft.com/office/drawing/2014/main" id="{130633B5-8F75-D341-AC86-D43EEA3D61AE}"/>
              </a:ext>
            </a:extLst>
          </p:cNvPr>
          <p:cNvSpPr>
            <a:spLocks noGrp="1"/>
          </p:cNvSpPr>
          <p:nvPr>
            <p:ph idx="1"/>
          </p:nvPr>
        </p:nvSpPr>
        <p:spPr>
          <a:xfrm>
            <a:off x="838200" y="1825625"/>
            <a:ext cx="5257800" cy="4351338"/>
          </a:xfrm>
        </p:spPr>
        <p:txBody>
          <a:bodyPr/>
          <a:lstStyle/>
          <a:p>
            <a:r>
              <a:rPr lang="en-GB" dirty="0"/>
              <a:t>Look at the ‘things you can do right now’ </a:t>
            </a:r>
          </a:p>
          <a:p>
            <a:r>
              <a:rPr lang="en-GB" dirty="0"/>
              <a:t>Rank them according to which you think would have the biggest immediate impact on our school/local community. </a:t>
            </a:r>
          </a:p>
          <a:p>
            <a:r>
              <a:rPr lang="en-GB" dirty="0">
                <a:solidFill>
                  <a:srgbClr val="0070C0"/>
                </a:solidFill>
              </a:rPr>
              <a:t>Pick the one you think is most needed and plan a campaign to promote this around school.</a:t>
            </a:r>
          </a:p>
        </p:txBody>
      </p:sp>
      <p:sp>
        <p:nvSpPr>
          <p:cNvPr id="4" name="TextBox 3">
            <a:extLst>
              <a:ext uri="{FF2B5EF4-FFF2-40B4-BE49-F238E27FC236}">
                <a16:creationId xmlns:a16="http://schemas.microsoft.com/office/drawing/2014/main" id="{D1B19F03-A93E-534F-AFAB-9E57C9982FA7}"/>
              </a:ext>
            </a:extLst>
          </p:cNvPr>
          <p:cNvSpPr txBox="1"/>
          <p:nvPr/>
        </p:nvSpPr>
        <p:spPr>
          <a:xfrm>
            <a:off x="6866021" y="1825625"/>
            <a:ext cx="4487779" cy="4801314"/>
          </a:xfrm>
          <a:prstGeom prst="rect">
            <a:avLst/>
          </a:prstGeom>
          <a:noFill/>
        </p:spPr>
        <p:txBody>
          <a:bodyPr wrap="square" rtlCol="0">
            <a:spAutoFit/>
          </a:bodyPr>
          <a:lstStyle/>
          <a:p>
            <a:r>
              <a:rPr lang="en-GB" b="1" dirty="0"/>
              <a:t>Things you can do right now</a:t>
            </a:r>
          </a:p>
          <a:p>
            <a:pPr marL="342900" indent="-342900">
              <a:buFont typeface="+mj-lt"/>
              <a:buAutoNum type="arabicPeriod"/>
            </a:pPr>
            <a:r>
              <a:rPr lang="en-GB" dirty="0"/>
              <a:t>Join or form a local litter-prevention community group</a:t>
            </a:r>
          </a:p>
          <a:p>
            <a:pPr marL="342900" indent="-342900">
              <a:buFont typeface="+mj-lt"/>
              <a:buAutoNum type="arabicPeriod"/>
            </a:pPr>
            <a:r>
              <a:rPr lang="en-GB" dirty="0"/>
              <a:t>Carry a reusable cup</a:t>
            </a:r>
          </a:p>
          <a:p>
            <a:pPr marL="342900" indent="-342900">
              <a:buFont typeface="+mj-lt"/>
              <a:buAutoNum type="arabicPeriod"/>
            </a:pPr>
            <a:r>
              <a:rPr lang="en-GB" dirty="0"/>
              <a:t>Convince smokers to bin those butts </a:t>
            </a:r>
          </a:p>
          <a:p>
            <a:pPr marL="342900" indent="-342900">
              <a:buFont typeface="+mj-lt"/>
              <a:buAutoNum type="arabicPeriod"/>
            </a:pPr>
            <a:r>
              <a:rPr lang="en-GB" dirty="0"/>
              <a:t>Go paperless</a:t>
            </a:r>
          </a:p>
          <a:p>
            <a:pPr marL="342900" indent="-342900">
              <a:buFont typeface="+mj-lt"/>
              <a:buAutoNum type="arabicPeriod"/>
            </a:pPr>
            <a:r>
              <a:rPr lang="en-GB" dirty="0"/>
              <a:t>Drive your litter home</a:t>
            </a:r>
          </a:p>
          <a:p>
            <a:pPr marL="342900" indent="-342900">
              <a:buFont typeface="+mj-lt"/>
              <a:buAutoNum type="arabicPeriod"/>
            </a:pPr>
            <a:r>
              <a:rPr lang="en-GB" dirty="0"/>
              <a:t>Report fly-tippers</a:t>
            </a:r>
          </a:p>
          <a:p>
            <a:pPr marL="342900" indent="-342900">
              <a:buFont typeface="+mj-lt"/>
              <a:buAutoNum type="arabicPeriod"/>
            </a:pPr>
            <a:r>
              <a:rPr lang="en-GB" dirty="0"/>
              <a:t>Volunteer or fundraise for a litter charity</a:t>
            </a:r>
          </a:p>
          <a:p>
            <a:pPr marL="342900" indent="-342900">
              <a:buFont typeface="+mj-lt"/>
              <a:buAutoNum type="arabicPeriod"/>
            </a:pPr>
            <a:r>
              <a:rPr lang="en-GB" dirty="0"/>
              <a:t>Pick up some litter yourself!</a:t>
            </a:r>
          </a:p>
          <a:p>
            <a:pPr marL="342900" indent="-342900">
              <a:buFont typeface="+mj-lt"/>
              <a:buAutoNum type="arabicPeriod"/>
            </a:pPr>
            <a:r>
              <a:rPr lang="en-GB" dirty="0"/>
              <a:t>Start some rubbish chat – tell people why its bad to litter</a:t>
            </a:r>
          </a:p>
          <a:p>
            <a:pPr marL="342900" indent="-342900">
              <a:buFont typeface="+mj-lt"/>
              <a:buAutoNum type="arabicPeriod"/>
            </a:pPr>
            <a:r>
              <a:rPr lang="en-GB" dirty="0"/>
              <a:t>Always use a bin</a:t>
            </a:r>
          </a:p>
          <a:p>
            <a:endParaRPr lang="en-GB" dirty="0"/>
          </a:p>
          <a:p>
            <a:endParaRPr lang="en-GB" dirty="0"/>
          </a:p>
          <a:p>
            <a:endParaRPr lang="en-GB" dirty="0"/>
          </a:p>
          <a:p>
            <a:endParaRPr lang="en-US" dirty="0"/>
          </a:p>
        </p:txBody>
      </p:sp>
      <p:pic>
        <p:nvPicPr>
          <p:cNvPr id="6" name="Picture 5" descr="ZWS pp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Tree>
    <p:extLst>
      <p:ext uri="{BB962C8B-B14F-4D97-AF65-F5344CB8AC3E}">
        <p14:creationId xmlns:p14="http://schemas.microsoft.com/office/powerpoint/2010/main" val="2543039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2423</TotalTime>
  <Words>2728</Words>
  <Application>Microsoft Office PowerPoint</Application>
  <PresentationFormat>Widescreen</PresentationFormat>
  <Paragraphs>218</Paragraphs>
  <Slides>48</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Calibri Light</vt:lpstr>
      <vt:lpstr>Office Theme</vt:lpstr>
      <vt:lpstr>Zero Waste Scotland</vt:lpstr>
      <vt:lpstr>Standalone carousel lessons – cross-curricular</vt:lpstr>
      <vt:lpstr>Station 1</vt:lpstr>
      <vt:lpstr>Station 2</vt:lpstr>
      <vt:lpstr>Station 3</vt:lpstr>
      <vt:lpstr>Station 4</vt:lpstr>
      <vt:lpstr>Station 5</vt:lpstr>
      <vt:lpstr>Station 6</vt:lpstr>
      <vt:lpstr>Station 7</vt:lpstr>
      <vt:lpstr>Station 8</vt:lpstr>
      <vt:lpstr>Station 9</vt:lpstr>
      <vt:lpstr>Stimuli for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of our litter is money in disguise </vt:lpstr>
      <vt:lpstr>Litter is a blemish on our coastlines</vt:lpstr>
      <vt:lpstr>The cost of litter is more than financial</vt:lpstr>
      <vt:lpstr>Litter attracts more litter</vt:lpstr>
      <vt:lpstr>Scotland needs rubbish role models</vt:lpstr>
      <vt:lpstr>Chewing gum sticks around forever</vt:lpstr>
      <vt:lpstr>Ballot Bins</vt:lpstr>
      <vt:lpstr>PowerPoint Presentation</vt:lpstr>
      <vt:lpstr>PowerPoint Presentation</vt:lpstr>
      <vt:lpstr>Station 1</vt:lpstr>
      <vt:lpstr>Station 2</vt:lpstr>
      <vt:lpstr>Station 3</vt:lpstr>
      <vt:lpstr>Station 4</vt:lpstr>
      <vt:lpstr>Station 5</vt:lpstr>
      <vt:lpstr>Station 6</vt:lpstr>
      <vt:lpstr>Station 7</vt:lpstr>
      <vt:lpstr>Get #LitterLiterate YouTube competition</vt:lpstr>
      <vt:lpstr>Developing your own voice</vt:lpstr>
      <vt:lpstr>Litter-prevention YouTube videos (to be embedded)</vt:lpstr>
      <vt:lpstr>Litter-prevention YouTube videos (to be embedded)</vt:lpstr>
      <vt:lpstr>Litter-prevention YouTube videos (to be embedded)</vt:lpstr>
      <vt:lpstr>Litter-prevention YouTube videos (to be embedded)</vt:lpstr>
      <vt:lpstr>Litter-prevention YouTube videos (to be embedded)</vt:lpstr>
      <vt:lpstr>Litter-prevention YouTube videos (to be embedded)</vt:lpstr>
      <vt:lpstr>Litter-prevention YouTube videos (to be embedded)</vt:lpstr>
      <vt:lpstr>Litter-prevention YouTube videos (to be embedded)</vt:lpstr>
      <vt:lpstr>Litter-prevention YouTube videos (to be embedded)</vt:lpstr>
      <vt:lpstr>Litter-prevention YouTube videos (to be embedded)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Rodden</dc:creator>
  <cp:lastModifiedBy>Donna Kudarenko</cp:lastModifiedBy>
  <cp:revision>67</cp:revision>
  <dcterms:created xsi:type="dcterms:W3CDTF">2018-11-03T14:06:48Z</dcterms:created>
  <dcterms:modified xsi:type="dcterms:W3CDTF">2019-07-22T15:48:13Z</dcterms:modified>
</cp:coreProperties>
</file>