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3" r:id="rId2"/>
    <p:sldMasterId id="2147483655" r:id="rId3"/>
  </p:sldMasterIdLst>
  <p:notesMasterIdLst>
    <p:notesMasterId r:id="rId23"/>
  </p:notesMasterIdLst>
  <p:sldIdLst>
    <p:sldId id="335" r:id="rId4"/>
    <p:sldId id="358" r:id="rId5"/>
    <p:sldId id="337" r:id="rId6"/>
    <p:sldId id="360" r:id="rId7"/>
    <p:sldId id="339" r:id="rId8"/>
    <p:sldId id="338" r:id="rId9"/>
    <p:sldId id="341" r:id="rId10"/>
    <p:sldId id="336" r:id="rId11"/>
    <p:sldId id="350" r:id="rId12"/>
    <p:sldId id="361" r:id="rId13"/>
    <p:sldId id="357" r:id="rId14"/>
    <p:sldId id="362" r:id="rId15"/>
    <p:sldId id="365" r:id="rId16"/>
    <p:sldId id="363" r:id="rId17"/>
    <p:sldId id="355" r:id="rId18"/>
    <p:sldId id="364" r:id="rId19"/>
    <p:sldId id="349" r:id="rId20"/>
    <p:sldId id="345" r:id="rId21"/>
    <p:sldId id="35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0">
          <p15:clr>
            <a:srgbClr val="A4A3A4"/>
          </p15:clr>
        </p15:guide>
        <p15:guide id="2" orient="horz" pos="3655">
          <p15:clr>
            <a:srgbClr val="A4A3A4"/>
          </p15:clr>
        </p15:guide>
        <p15:guide id="3" orient="horz" pos="2433">
          <p15:clr>
            <a:srgbClr val="A4A3A4"/>
          </p15:clr>
        </p15:guide>
        <p15:guide id="4" pos="213">
          <p15:clr>
            <a:srgbClr val="A4A3A4"/>
          </p15:clr>
        </p15:guide>
        <p15:guide id="5" pos="5601">
          <p15:clr>
            <a:srgbClr val="A4A3A4"/>
          </p15:clr>
        </p15:guide>
        <p15:guide id="6" pos="2880">
          <p15:clr>
            <a:srgbClr val="A4A3A4"/>
          </p15:clr>
        </p15:guide>
        <p15:guide id="7" pos="555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95"/>
    <a:srgbClr val="63CECA"/>
    <a:srgbClr val="7AB800"/>
    <a:srgbClr val="BFFF8F"/>
    <a:srgbClr val="366092"/>
    <a:srgbClr val="95B3D7"/>
    <a:srgbClr val="8064A2"/>
    <a:srgbClr val="003D79"/>
    <a:srgbClr val="631A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89408" autoAdjust="0"/>
  </p:normalViewPr>
  <p:slideViewPr>
    <p:cSldViewPr snapToGrid="0" snapToObjects="1" showGuides="1">
      <p:cViewPr varScale="1">
        <p:scale>
          <a:sx n="70" d="100"/>
          <a:sy n="70" d="100"/>
        </p:scale>
        <p:origin x="1662" y="60"/>
      </p:cViewPr>
      <p:guideLst>
        <p:guide orient="horz" pos="520"/>
        <p:guide orient="horz" pos="3655"/>
        <p:guide orient="horz" pos="2433"/>
        <p:guide pos="213"/>
        <p:guide pos="5601"/>
        <p:guide pos="2880"/>
        <p:guide pos="5559"/>
      </p:guideLst>
    </p:cSldViewPr>
  </p:slideViewPr>
  <p:notesTextViewPr>
    <p:cViewPr>
      <p:scale>
        <a:sx n="3" d="2"/>
        <a:sy n="3" d="2"/>
      </p:scale>
      <p:origin x="0" y="0"/>
    </p:cViewPr>
  </p:notesTextViewPr>
  <p:sorterViewPr>
    <p:cViewPr>
      <p:scale>
        <a:sx n="40" d="100"/>
        <a:sy n="40" d="100"/>
      </p:scale>
      <p:origin x="0" y="0"/>
    </p:cViewPr>
  </p:sorterViewPr>
  <p:notesViewPr>
    <p:cSldViewPr snapToGrid="0" snapToObjects="1">
      <p:cViewPr varScale="1">
        <p:scale>
          <a:sx n="58" d="100"/>
          <a:sy n="58" d="100"/>
        </p:scale>
        <p:origin x="273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9F62F8-EEBA-437C-B837-C14E1F8F2788}" type="datetimeFigureOut">
              <a:rPr lang="en-GB" smtClean="0"/>
              <a:t>16/05/2017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5643E8-E9B5-4883-AC8F-AC4DE06DA206}" type="slidenum">
              <a:rPr lang="en-GB" smtClean="0"/>
              <a:t>‹#›</a:t>
            </a:fld>
            <a:endParaRPr lang="en-GB" dirty="0"/>
          </a:p>
        </p:txBody>
      </p:sp>
    </p:spTree>
    <p:extLst>
      <p:ext uri="{BB962C8B-B14F-4D97-AF65-F5344CB8AC3E}">
        <p14:creationId xmlns:p14="http://schemas.microsoft.com/office/powerpoint/2010/main" val="2885699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5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for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H&amp;S briefing and introductions</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name badges, if appropriate</a:t>
            </a:r>
            <a:endParaRPr lang="en-GB" sz="10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Complete this slide with details of your organisation. </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Cover appropriate Health and Safety briefing.</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Make sure all the participants are introduced to each other and are aware of each other’s job roles.</a:t>
            </a:r>
            <a:endParaRPr lang="en-GB" sz="1000" b="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1</a:t>
            </a:fld>
            <a:endParaRPr lang="en-GB" dirty="0"/>
          </a:p>
        </p:txBody>
      </p:sp>
    </p:spTree>
    <p:extLst>
      <p:ext uri="{BB962C8B-B14F-4D97-AF65-F5344CB8AC3E}">
        <p14:creationId xmlns:p14="http://schemas.microsoft.com/office/powerpoint/2010/main" val="3503725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15 minutes for answering questions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CCAT excel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file</a:t>
            </a:r>
          </a:p>
          <a:p>
            <a:pPr lvl="0">
              <a:spcAft>
                <a:spcPts val="600"/>
              </a:spcAft>
            </a:pP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At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this point you can complete the CCAT section on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Emissions.</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Make sure that all questions within the section are answered and appropriate notes are made (these can be written down and transcribed into CCAT after the workshop).</a:t>
            </a:r>
          </a:p>
          <a:p>
            <a:endParaRPr lang="en-GB" baseline="0" dirty="0" smtClean="0"/>
          </a:p>
        </p:txBody>
      </p:sp>
      <p:sp>
        <p:nvSpPr>
          <p:cNvPr id="4" name="Slide Number Placeholder 3"/>
          <p:cNvSpPr>
            <a:spLocks noGrp="1"/>
          </p:cNvSpPr>
          <p:nvPr>
            <p:ph type="sldNum" sz="quarter" idx="10"/>
          </p:nvPr>
        </p:nvSpPr>
        <p:spPr/>
        <p:txBody>
          <a:bodyPr/>
          <a:lstStyle/>
          <a:p>
            <a:fld id="{6D5643E8-E9B5-4883-AC8F-AC4DE06DA206}" type="slidenum">
              <a:rPr lang="en-GB" smtClean="0"/>
              <a:t>10</a:t>
            </a:fld>
            <a:endParaRPr lang="en-GB" dirty="0"/>
          </a:p>
        </p:txBody>
      </p:sp>
    </p:spTree>
    <p:extLst>
      <p:ext uri="{BB962C8B-B14F-4D97-AF65-F5344CB8AC3E}">
        <p14:creationId xmlns:p14="http://schemas.microsoft.com/office/powerpoint/2010/main" val="33541440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10 minutes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for group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work and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feedback</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a:t>
            </a:r>
            <a:r>
              <a:rPr lang="en-GB" sz="10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appropriate local projections for slide and a flip chart</a:t>
            </a:r>
            <a:endParaRPr lang="en-GB" sz="10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The</a:t>
            </a:r>
            <a:r>
              <a:rPr lang="en-GB" sz="1000" baseline="0" dirty="0" smtClean="0">
                <a:latin typeface="Verdana" panose="020B0604030504040204" pitchFamily="34" charset="0"/>
                <a:ea typeface="Verdana" panose="020B0604030504040204" pitchFamily="34" charset="0"/>
                <a:cs typeface="Verdana" panose="020B0604030504040204" pitchFamily="34" charset="0"/>
              </a:rPr>
              <a:t> aim of the exercise is to get participants to think about how current relevant projections of climate change could impact on the estate and service delivery of your organisation. </a:t>
            </a: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To make this exercise work more effective, it is useful to put in locally applicable projections. These can be found at on the website of Adaptation Scotland under Scottish Compendium of UKCP09. </a:t>
            </a: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The three projections provided all relate to 2050 timescales and are for the high emissions scenario. The precipitation and temperature projections are for the 50% probability level. </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For each of the projected changes in climate, ask participants to come up with the top 3 impacts on your estate and service delivery. Remember that these can be positive as well as negative. </a:t>
            </a:r>
            <a:endParaRPr lang="en-GB" sz="10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11</a:t>
            </a:fld>
            <a:endParaRPr lang="en-GB" dirty="0"/>
          </a:p>
        </p:txBody>
      </p:sp>
    </p:spTree>
    <p:extLst>
      <p:ext uri="{BB962C8B-B14F-4D97-AF65-F5344CB8AC3E}">
        <p14:creationId xmlns:p14="http://schemas.microsoft.com/office/powerpoint/2010/main" val="4239075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15 minutes for answering questions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CCAT excel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file</a:t>
            </a:r>
          </a:p>
          <a:p>
            <a:pPr lvl="0">
              <a:spcAft>
                <a:spcPts val="600"/>
              </a:spcAft>
            </a:pP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At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this point you can complete the CCAT section on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Adaptation.</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Make sure that all questions within the section are answered and appropriate notes are made (these can be written down and transcribed into CCAT after the workshop).</a:t>
            </a:r>
          </a:p>
          <a:p>
            <a:endParaRPr lang="en-GB" baseline="0" dirty="0" smtClean="0"/>
          </a:p>
        </p:txBody>
      </p:sp>
      <p:sp>
        <p:nvSpPr>
          <p:cNvPr id="4" name="Slide Number Placeholder 3"/>
          <p:cNvSpPr>
            <a:spLocks noGrp="1"/>
          </p:cNvSpPr>
          <p:nvPr>
            <p:ph type="sldNum" sz="quarter" idx="10"/>
          </p:nvPr>
        </p:nvSpPr>
        <p:spPr/>
        <p:txBody>
          <a:bodyPr/>
          <a:lstStyle/>
          <a:p>
            <a:fld id="{6D5643E8-E9B5-4883-AC8F-AC4DE06DA206}" type="slidenum">
              <a:rPr lang="en-GB" smtClean="0"/>
              <a:t>12</a:t>
            </a:fld>
            <a:endParaRPr lang="en-GB" dirty="0"/>
          </a:p>
        </p:txBody>
      </p:sp>
    </p:spTree>
    <p:extLst>
      <p:ext uri="{BB962C8B-B14F-4D97-AF65-F5344CB8AC3E}">
        <p14:creationId xmlns:p14="http://schemas.microsoft.com/office/powerpoint/2010/main" val="4065619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10 minutes for group work and feedback</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appropriate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roles for slide</a:t>
            </a:r>
            <a:r>
              <a:rPr lang="en-GB" sz="1000" baseline="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and a</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flip chart</a:t>
            </a:r>
            <a:endParaRPr lang="en-GB" sz="10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The</a:t>
            </a:r>
            <a:r>
              <a:rPr lang="en-GB" sz="1000" baseline="0" dirty="0" smtClean="0">
                <a:latin typeface="Verdana" panose="020B0604030504040204" pitchFamily="34" charset="0"/>
                <a:ea typeface="Verdana" panose="020B0604030504040204" pitchFamily="34" charset="0"/>
                <a:cs typeface="Verdana" panose="020B0604030504040204" pitchFamily="34" charset="0"/>
              </a:rPr>
              <a:t> aim of the exercise is to get participants to think about what communication might be required to influence desired behaviours among staff.</a:t>
            </a: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To make this exercise work more effectively, it is useful to put in locally applicable roles. First ask participants to think about the behaviours that would be desirable within different job roles to achieve climate change objectives within the organisation. For example, this might be ‘</a:t>
            </a:r>
            <a:r>
              <a:rPr lang="en-GB" sz="1000" i="1" baseline="0" dirty="0" smtClean="0">
                <a:latin typeface="Verdana" panose="020B0604030504040204" pitchFamily="34" charset="0"/>
                <a:ea typeface="Verdana" panose="020B0604030504040204" pitchFamily="34" charset="0"/>
                <a:cs typeface="Verdana" panose="020B0604030504040204" pitchFamily="34" charset="0"/>
              </a:rPr>
              <a:t>being aware of and committing to local environmental guidance</a:t>
            </a:r>
            <a:r>
              <a:rPr lang="en-GB" sz="1000" baseline="0" dirty="0" smtClean="0">
                <a:latin typeface="Verdana" panose="020B0604030504040204" pitchFamily="34" charset="0"/>
                <a:ea typeface="Verdana" panose="020B0604030504040204" pitchFamily="34" charset="0"/>
                <a:cs typeface="Verdana" panose="020B0604030504040204" pitchFamily="34" charset="0"/>
              </a:rPr>
              <a:t>’ for office staff, whereas for senior managers it might be ‘</a:t>
            </a:r>
            <a:r>
              <a:rPr lang="en-GB" sz="1000" i="1" baseline="0" dirty="0" smtClean="0">
                <a:latin typeface="Verdana" panose="020B0604030504040204" pitchFamily="34" charset="0"/>
                <a:ea typeface="Verdana" panose="020B0604030504040204" pitchFamily="34" charset="0"/>
                <a:cs typeface="Verdana" panose="020B0604030504040204" pitchFamily="34" charset="0"/>
              </a:rPr>
              <a:t>actively incorporating climate change considerations into the delivery of services</a:t>
            </a:r>
            <a:r>
              <a:rPr lang="en-GB" sz="1000" baseline="0" dirty="0" smtClean="0">
                <a:latin typeface="Verdana" panose="020B0604030504040204" pitchFamily="34" charset="0"/>
                <a:ea typeface="Verdana" panose="020B0604030504040204" pitchFamily="34" charset="0"/>
                <a:cs typeface="Verdana" panose="020B0604030504040204" pitchFamily="34" charset="0"/>
              </a:rPr>
              <a:t>’.</a:t>
            </a: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The second part of the exercise is think about what communications might be required to elicit these behaviours</a:t>
            </a:r>
            <a:r>
              <a:rPr lang="en-GB" sz="1000" dirty="0" smtClean="0">
                <a:latin typeface="Verdana" panose="020B0604030504040204" pitchFamily="34" charset="0"/>
                <a:ea typeface="Verdana" panose="020B0604030504040204" pitchFamily="34" charset="0"/>
                <a:cs typeface="Verdana" panose="020B0604030504040204" pitchFamily="34" charset="0"/>
              </a:rPr>
              <a:t> e.g. champions who are trained in disseminating local practices or effective quarterly communications about progress against departmental carbon budgets.</a:t>
            </a:r>
            <a:endParaRPr lang="en-GB" sz="1000" baseline="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13</a:t>
            </a:fld>
            <a:endParaRPr lang="en-GB" dirty="0"/>
          </a:p>
        </p:txBody>
      </p:sp>
    </p:spTree>
    <p:extLst>
      <p:ext uri="{BB962C8B-B14F-4D97-AF65-F5344CB8AC3E}">
        <p14:creationId xmlns:p14="http://schemas.microsoft.com/office/powerpoint/2010/main" val="1527152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15 minutes for answering questions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CCAT excel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file</a:t>
            </a:r>
          </a:p>
          <a:p>
            <a:pPr lvl="0">
              <a:spcAft>
                <a:spcPts val="600"/>
              </a:spcAft>
            </a:pP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At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this point you can complete the CCAT section on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Behaviour.</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Make sure that all questions within the section are answered and appropriate notes are made (these can be written down and transcribed into CCAT after the workshop</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14</a:t>
            </a:fld>
            <a:endParaRPr lang="en-GB" dirty="0"/>
          </a:p>
        </p:txBody>
      </p:sp>
    </p:spTree>
    <p:extLst>
      <p:ext uri="{BB962C8B-B14F-4D97-AF65-F5344CB8AC3E}">
        <p14:creationId xmlns:p14="http://schemas.microsoft.com/office/powerpoint/2010/main" val="1781563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a:spcAft>
                <a:spcPts val="600"/>
              </a:spcAft>
            </a:pPr>
            <a:r>
              <a:rPr lang="en-GB" sz="1000" b="1" dirty="0" smtClean="0">
                <a:latin typeface="Verdana" panose="020B0604030504040204" pitchFamily="34" charset="0"/>
                <a:ea typeface="Verdana" panose="020B0604030504040204" pitchFamily="34" charset="0"/>
                <a:cs typeface="Verdana" panose="020B0604030504040204" pitchFamily="34" charset="0"/>
              </a:rPr>
              <a:t>Time</a:t>
            </a:r>
            <a:r>
              <a:rPr lang="en-GB" sz="1000" b="1" baseline="0" dirty="0" smtClean="0">
                <a:latin typeface="Verdana" panose="020B0604030504040204" pitchFamily="34" charset="0"/>
                <a:ea typeface="Verdana" panose="020B0604030504040204" pitchFamily="34" charset="0"/>
                <a:cs typeface="Verdana" panose="020B0604030504040204" pitchFamily="34" charset="0"/>
              </a:rPr>
              <a:t>scales: </a:t>
            </a:r>
            <a:r>
              <a:rPr lang="en-GB" sz="1000" baseline="0" dirty="0" smtClean="0">
                <a:latin typeface="Verdana" panose="020B0604030504040204" pitchFamily="34" charset="0"/>
                <a:ea typeface="Verdana" panose="020B0604030504040204" pitchFamily="34" charset="0"/>
                <a:cs typeface="Verdana" panose="020B0604030504040204" pitchFamily="34" charset="0"/>
              </a:rPr>
              <a:t>10 minutes for discussion in pairs or small groups, 5 minutes for feedback and summary.</a:t>
            </a:r>
          </a:p>
          <a:p>
            <a:pPr>
              <a:spcAft>
                <a:spcPts val="600"/>
              </a:spcAft>
            </a:pPr>
            <a:r>
              <a:rPr lang="en-GB" sz="1000" b="1" baseline="0" dirty="0" smtClean="0">
                <a:latin typeface="Verdana" panose="020B0604030504040204" pitchFamily="34" charset="0"/>
                <a:ea typeface="Verdana" panose="020B0604030504040204" pitchFamily="34" charset="0"/>
                <a:cs typeface="Verdana" panose="020B0604030504040204" pitchFamily="34" charset="0"/>
              </a:rPr>
              <a:t>Resources: </a:t>
            </a:r>
            <a:r>
              <a:rPr lang="en-GB" sz="1000" baseline="0" dirty="0" smtClean="0">
                <a:latin typeface="Verdana" panose="020B0604030504040204" pitchFamily="34" charset="0"/>
                <a:ea typeface="Verdana" panose="020B0604030504040204" pitchFamily="34" charset="0"/>
                <a:cs typeface="Verdana" panose="020B0604030504040204" pitchFamily="34" charset="0"/>
              </a:rPr>
              <a:t>pen and paper</a:t>
            </a:r>
            <a:endParaRPr lang="en-GB" sz="10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This exercise is designed</a:t>
            </a:r>
            <a:r>
              <a:rPr lang="en-GB" sz="1000" baseline="0" dirty="0" smtClean="0">
                <a:latin typeface="Verdana" panose="020B0604030504040204" pitchFamily="34" charset="0"/>
                <a:ea typeface="Verdana" panose="020B0604030504040204" pitchFamily="34" charset="0"/>
                <a:cs typeface="Verdana" panose="020B0604030504040204" pitchFamily="34" charset="0"/>
              </a:rPr>
              <a:t> to help participants to think about the different sort of considerations and constraints around incorporating resource efficiency and adaptation risk into procurement decisions for a range of different good, services and capital projects. </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Ask participants to come up with the top three resource efficiency considerations for all four categories of expenditure and then the key constraint to implementing these into expenditure decisions. </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Run the same exercise but consider climate change adaptation risks in the place of resource efficiency. </a:t>
            </a:r>
            <a:endParaRPr lang="en-GB" sz="10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15</a:t>
            </a:fld>
            <a:endParaRPr lang="en-GB" dirty="0"/>
          </a:p>
        </p:txBody>
      </p:sp>
    </p:spTree>
    <p:extLst>
      <p:ext uri="{BB962C8B-B14F-4D97-AF65-F5344CB8AC3E}">
        <p14:creationId xmlns:p14="http://schemas.microsoft.com/office/powerpoint/2010/main" val="261083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15 minutes for answering questions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CCAT excel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file</a:t>
            </a:r>
          </a:p>
          <a:p>
            <a:pPr lvl="0">
              <a:spcAft>
                <a:spcPts val="600"/>
              </a:spcAft>
            </a:pP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At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this point you can complete the CCAT section on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Procurement.</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Make sure that all questions within the section are answered and appropriate notes are made (these can be written down and transcribed into CCAT after the workshop).</a:t>
            </a:r>
          </a:p>
          <a:p>
            <a:endParaRPr lang="en-GB" baseline="0" dirty="0" smtClean="0"/>
          </a:p>
        </p:txBody>
      </p:sp>
      <p:sp>
        <p:nvSpPr>
          <p:cNvPr id="4" name="Slide Number Placeholder 3"/>
          <p:cNvSpPr>
            <a:spLocks noGrp="1"/>
          </p:cNvSpPr>
          <p:nvPr>
            <p:ph type="sldNum" sz="quarter" idx="10"/>
          </p:nvPr>
        </p:nvSpPr>
        <p:spPr/>
        <p:txBody>
          <a:bodyPr/>
          <a:lstStyle/>
          <a:p>
            <a:fld id="{6D5643E8-E9B5-4883-AC8F-AC4DE06DA206}" type="slidenum">
              <a:rPr lang="en-GB" smtClean="0"/>
              <a:t>16</a:t>
            </a:fld>
            <a:endParaRPr lang="en-GB" dirty="0"/>
          </a:p>
        </p:txBody>
      </p:sp>
    </p:spTree>
    <p:extLst>
      <p:ext uri="{BB962C8B-B14F-4D97-AF65-F5344CB8AC3E}">
        <p14:creationId xmlns:p14="http://schemas.microsoft.com/office/powerpoint/2010/main" val="2530229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a:spcAft>
                <a:spcPts val="600"/>
              </a:spcAft>
            </a:pPr>
            <a:r>
              <a:rPr lang="en-GB" sz="1000" b="1" dirty="0">
                <a:latin typeface="Verdana" panose="020B0604030504040204" pitchFamily="34" charset="0"/>
                <a:ea typeface="Verdana" panose="020B0604030504040204" pitchFamily="34" charset="0"/>
                <a:cs typeface="Verdana" panose="020B0604030504040204" pitchFamily="34" charset="0"/>
              </a:rPr>
              <a:t>Timescales: </a:t>
            </a:r>
            <a:r>
              <a:rPr lang="en-GB" sz="1000" dirty="0">
                <a:latin typeface="Verdana" panose="020B0604030504040204" pitchFamily="34" charset="0"/>
                <a:ea typeface="Verdana" panose="020B0604030504040204" pitchFamily="34" charset="0"/>
                <a:cs typeface="Verdana" panose="020B0604030504040204" pitchFamily="34" charset="0"/>
              </a:rPr>
              <a:t>10 minutes for discussion in pairs or small groups, 5 minutes for feedback and summary.</a:t>
            </a:r>
          </a:p>
          <a:p>
            <a:pPr>
              <a:spcAft>
                <a:spcPts val="600"/>
              </a:spcAft>
            </a:pPr>
            <a:r>
              <a:rPr lang="en-GB" sz="1000" b="1" dirty="0">
                <a:latin typeface="Verdana" panose="020B0604030504040204" pitchFamily="34" charset="0"/>
                <a:ea typeface="Verdana" panose="020B0604030504040204" pitchFamily="34" charset="0"/>
                <a:cs typeface="Verdana" panose="020B0604030504040204" pitchFamily="34" charset="0"/>
              </a:rPr>
              <a:t>Resources: </a:t>
            </a:r>
            <a:r>
              <a:rPr lang="en-GB" sz="1000" dirty="0">
                <a:latin typeface="Verdana" panose="020B0604030504040204" pitchFamily="34" charset="0"/>
                <a:ea typeface="Verdana" panose="020B0604030504040204" pitchFamily="34" charset="0"/>
                <a:cs typeface="Verdana" panose="020B0604030504040204" pitchFamily="34" charset="0"/>
              </a:rPr>
              <a:t>pen and paper</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This exercise is designed to help participants think about where they want the organisation to be within certain timeframes. It is a useful exercise to help create a vision of the future.</a:t>
            </a:r>
            <a:endParaRPr lang="en-GB" sz="1000" dirty="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a:latin typeface="Verdana" panose="020B0604030504040204" pitchFamily="34" charset="0"/>
                <a:ea typeface="Verdana" panose="020B0604030504040204" pitchFamily="34" charset="0"/>
                <a:cs typeface="Verdana" panose="020B0604030504040204" pitchFamily="34" charset="0"/>
              </a:rPr>
              <a:t>First ask participants to think individually about where your organisation could be with respect to carbon emissions for these timeframes and how the estate/service delivery might have changed. There is no correct answer to this but it is interesting to see what different participants come up with in terms of potential for the public sector to reduce emissions significantly.  </a:t>
            </a:r>
          </a:p>
          <a:p>
            <a:pPr>
              <a:spcAft>
                <a:spcPts val="600"/>
              </a:spcAft>
            </a:pPr>
            <a:r>
              <a:rPr lang="en-GB" dirty="0" smtClean="0"/>
              <a:t>Have a group feedback session where individuals can present their vision. </a:t>
            </a:r>
            <a:endParaRPr lang="en-GB" dirty="0"/>
          </a:p>
        </p:txBody>
      </p:sp>
      <p:sp>
        <p:nvSpPr>
          <p:cNvPr id="4" name="Slide Number Placeholder 3"/>
          <p:cNvSpPr>
            <a:spLocks noGrp="1"/>
          </p:cNvSpPr>
          <p:nvPr>
            <p:ph type="sldNum" sz="quarter" idx="10"/>
          </p:nvPr>
        </p:nvSpPr>
        <p:spPr/>
        <p:txBody>
          <a:bodyPr/>
          <a:lstStyle/>
          <a:p>
            <a:fld id="{6D5643E8-E9B5-4883-AC8F-AC4DE06DA206}" type="slidenum">
              <a:rPr lang="en-GB" smtClean="0"/>
              <a:t>17</a:t>
            </a:fld>
            <a:endParaRPr lang="en-GB" dirty="0"/>
          </a:p>
        </p:txBody>
      </p:sp>
    </p:spTree>
    <p:extLst>
      <p:ext uri="{BB962C8B-B14F-4D97-AF65-F5344CB8AC3E}">
        <p14:creationId xmlns:p14="http://schemas.microsoft.com/office/powerpoint/2010/main" val="4254418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5 minutes for discussion</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completed CCAT</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You will need to pick up the results graph from CCAT. It is useful to explain that these are provisional results and a more detailed report and action plan will be sent out as a follow up to this workshop. Alternatively, you can agree to schedule a second follow-up workshop to discuss the results and action plan. </a:t>
            </a:r>
          </a:p>
          <a:p>
            <a:pPr>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The CCAT uses the organisational responses to questions to create a targeted and achievable action plan to help guide the short-term improvement plan. This can form the basis of discussion within the organisation and should help prioritise the most effective actions for performance improvement. Action plans are for the year ahead and can be reviewed and refined year on year in readiness for 2020.</a:t>
            </a:r>
          </a:p>
          <a:p>
            <a:pPr lvl="0">
              <a:spcAft>
                <a:spcPts val="600"/>
              </a:spcAft>
            </a:pPr>
            <a:endParaRPr lang="en-GB" dirty="0">
              <a:solidFill>
                <a:prstClr val="black"/>
              </a:solidFill>
            </a:endParaRPr>
          </a:p>
          <a:p>
            <a:endParaRPr lang="en-GB" dirty="0"/>
          </a:p>
        </p:txBody>
      </p:sp>
      <p:sp>
        <p:nvSpPr>
          <p:cNvPr id="4" name="Slide Number Placeholder 3"/>
          <p:cNvSpPr>
            <a:spLocks noGrp="1"/>
          </p:cNvSpPr>
          <p:nvPr>
            <p:ph type="sldNum" sz="quarter" idx="10"/>
          </p:nvPr>
        </p:nvSpPr>
        <p:spPr/>
        <p:txBody>
          <a:bodyPr/>
          <a:lstStyle/>
          <a:p>
            <a:fld id="{6D5643E8-E9B5-4883-AC8F-AC4DE06DA206}" type="slidenum">
              <a:rPr lang="en-GB" smtClean="0"/>
              <a:t>18</a:t>
            </a:fld>
            <a:endParaRPr lang="en-GB" dirty="0"/>
          </a:p>
        </p:txBody>
      </p:sp>
    </p:spTree>
    <p:extLst>
      <p:ext uri="{BB962C8B-B14F-4D97-AF65-F5344CB8AC3E}">
        <p14:creationId xmlns:p14="http://schemas.microsoft.com/office/powerpoint/2010/main" val="41721417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2</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for discussion</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none</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Thank participants for attending the workshop and confirm follow-up actions/event.</a:t>
            </a:r>
            <a:endParaRPr lang="en-GB" dirty="0">
              <a:solidFill>
                <a:prstClr val="black"/>
              </a:solidFill>
            </a:endParaRPr>
          </a:p>
          <a:p>
            <a:endParaRPr lang="en-GB" dirty="0"/>
          </a:p>
        </p:txBody>
      </p:sp>
      <p:sp>
        <p:nvSpPr>
          <p:cNvPr id="4" name="Slide Number Placeholder 3"/>
          <p:cNvSpPr>
            <a:spLocks noGrp="1"/>
          </p:cNvSpPr>
          <p:nvPr>
            <p:ph type="sldNum" sz="quarter" idx="10"/>
          </p:nvPr>
        </p:nvSpPr>
        <p:spPr/>
        <p:txBody>
          <a:bodyPr/>
          <a:lstStyle/>
          <a:p>
            <a:fld id="{6D5643E8-E9B5-4883-AC8F-AC4DE06DA206}" type="slidenum">
              <a:rPr lang="en-GB" smtClean="0">
                <a:solidFill>
                  <a:prstClr val="black"/>
                </a:solidFill>
              </a:rPr>
              <a:pPr/>
              <a:t>19</a:t>
            </a:fld>
            <a:endParaRPr lang="en-GB" dirty="0">
              <a:solidFill>
                <a:prstClr val="black"/>
              </a:solidFill>
            </a:endParaRPr>
          </a:p>
        </p:txBody>
      </p:sp>
    </p:spTree>
    <p:extLst>
      <p:ext uri="{BB962C8B-B14F-4D97-AF65-F5344CB8AC3E}">
        <p14:creationId xmlns:p14="http://schemas.microsoft.com/office/powerpoint/2010/main" val="4213084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for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explanation</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none</a:t>
            </a:r>
            <a:endParaRPr lang="en-GB" sz="1000" dirty="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Complete </a:t>
            </a:r>
            <a:r>
              <a:rPr lang="en-GB" sz="1000" dirty="0">
                <a:latin typeface="Verdana" panose="020B0604030504040204" pitchFamily="34" charset="0"/>
                <a:ea typeface="Verdana" panose="020B0604030504040204" pitchFamily="34" charset="0"/>
                <a:cs typeface="Verdana" panose="020B0604030504040204" pitchFamily="34" charset="0"/>
              </a:rPr>
              <a:t>this slide with </a:t>
            </a:r>
            <a:r>
              <a:rPr lang="en-GB" sz="1000" dirty="0" smtClean="0">
                <a:latin typeface="Verdana" panose="020B0604030504040204" pitchFamily="34" charset="0"/>
                <a:ea typeface="Verdana" panose="020B0604030504040204" pitchFamily="34" charset="0"/>
                <a:cs typeface="Verdana" panose="020B0604030504040204" pitchFamily="34" charset="0"/>
              </a:rPr>
              <a:t>timings.</a:t>
            </a:r>
            <a:endParaRPr lang="en-GB" sz="10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2</a:t>
            </a:fld>
            <a:endParaRPr lang="en-GB" dirty="0"/>
          </a:p>
        </p:txBody>
      </p:sp>
    </p:spTree>
    <p:extLst>
      <p:ext uri="{BB962C8B-B14F-4D97-AF65-F5344CB8AC3E}">
        <p14:creationId xmlns:p14="http://schemas.microsoft.com/office/powerpoint/2010/main" val="143993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4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for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explanation</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The aim of this toolkit is to help public sector organisations understand their status in readiness for 2020 against a range of climate change mitigation and adaptation activities</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Short term success is relatively easy when considering elements such as carbon reduction. The risk is that if efforts are concentrated solely on the meeting the first phase of carbon reduction targets, it will be progressively harder to find opportunities to reduce emissions (mitigation) and also prepare their estate and staff for impacts (adaptation). But by putting effective foundations in place in terms of governance, data, staff training and communications, organisations can prepare themselves for climate change leadership after 2020. For organisations with a desire for a more sophisticated, integrated approach to climate change, there is a range of activities that can be undertaken, appropriate to readiness and objectives. </a:t>
            </a:r>
          </a:p>
          <a:p>
            <a:pPr lvl="0">
              <a:spcAft>
                <a:spcPts val="600"/>
              </a:spcAft>
            </a:pP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The result of using this toolkit is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an assessment of the current position of the organisation</a:t>
            </a:r>
            <a:r>
              <a:rPr lang="en-GB" sz="1000" baseline="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within respect to climate change and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an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action plan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that is specific to each</a:t>
            </a:r>
            <a:r>
              <a:rPr lang="en-GB" sz="1000" baseline="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organisation that will help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guide the next steps.</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Resources</a:t>
            </a: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none</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3</a:t>
            </a:fld>
            <a:endParaRPr lang="en-GB" dirty="0"/>
          </a:p>
        </p:txBody>
      </p:sp>
    </p:spTree>
    <p:extLst>
      <p:ext uri="{BB962C8B-B14F-4D97-AF65-F5344CB8AC3E}">
        <p14:creationId xmlns:p14="http://schemas.microsoft.com/office/powerpoint/2010/main" val="1259545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5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for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explanation</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CCAT excel file</a:t>
            </a:r>
            <a:endParaRPr lang="en-GB" sz="10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There </a:t>
            </a:r>
            <a:r>
              <a:rPr lang="en-GB" sz="1000" dirty="0">
                <a:latin typeface="Verdana" panose="020B0604030504040204" pitchFamily="34" charset="0"/>
                <a:ea typeface="Verdana" panose="020B0604030504040204" pitchFamily="34" charset="0"/>
                <a:cs typeface="Verdana" panose="020B0604030504040204" pitchFamily="34" charset="0"/>
              </a:rPr>
              <a:t>are five sections within the CCAT, containing a total of 28 questions. The five sections are;</a:t>
            </a:r>
          </a:p>
          <a:p>
            <a:pPr marL="685800" lvl="1" indent="-228600">
              <a:spcAft>
                <a:spcPts val="600"/>
              </a:spcAft>
              <a:buFont typeface="+mj-lt"/>
              <a:buAutoNum type="arabicPeriod"/>
            </a:pPr>
            <a:r>
              <a:rPr lang="en-GB" sz="1000" dirty="0">
                <a:latin typeface="Verdana" panose="020B0604030504040204" pitchFamily="34" charset="0"/>
                <a:ea typeface="Verdana" panose="020B0604030504040204" pitchFamily="34" charset="0"/>
                <a:cs typeface="Verdana" panose="020B0604030504040204" pitchFamily="34" charset="0"/>
              </a:rPr>
              <a:t>Governance – seven questions</a:t>
            </a:r>
          </a:p>
          <a:p>
            <a:pPr marL="685800" lvl="1" indent="-228600">
              <a:spcAft>
                <a:spcPts val="600"/>
              </a:spcAft>
              <a:buFont typeface="+mj-lt"/>
              <a:buAutoNum type="arabicPeriod"/>
            </a:pPr>
            <a:r>
              <a:rPr lang="en-GB" sz="1000" dirty="0">
                <a:latin typeface="Verdana" panose="020B0604030504040204" pitchFamily="34" charset="0"/>
                <a:ea typeface="Verdana" panose="020B0604030504040204" pitchFamily="34" charset="0"/>
                <a:cs typeface="Verdana" panose="020B0604030504040204" pitchFamily="34" charset="0"/>
              </a:rPr>
              <a:t>Emissions – six questions</a:t>
            </a:r>
          </a:p>
          <a:p>
            <a:pPr marL="685800" lvl="1" indent="-228600">
              <a:spcAft>
                <a:spcPts val="600"/>
              </a:spcAft>
              <a:buFont typeface="+mj-lt"/>
              <a:buAutoNum type="arabicPeriod"/>
            </a:pPr>
            <a:r>
              <a:rPr lang="en-GB" sz="1000" dirty="0">
                <a:latin typeface="Verdana" panose="020B0604030504040204" pitchFamily="34" charset="0"/>
                <a:ea typeface="Verdana" panose="020B0604030504040204" pitchFamily="34" charset="0"/>
                <a:cs typeface="Verdana" panose="020B0604030504040204" pitchFamily="34" charset="0"/>
              </a:rPr>
              <a:t>Adaptation – six questions</a:t>
            </a:r>
          </a:p>
          <a:p>
            <a:pPr marL="685800" lvl="1" indent="-228600">
              <a:spcAft>
                <a:spcPts val="600"/>
              </a:spcAft>
              <a:buFont typeface="+mj-lt"/>
              <a:buAutoNum type="arabicPeriod"/>
            </a:pPr>
            <a:r>
              <a:rPr lang="en-GB" sz="1000" dirty="0">
                <a:latin typeface="Verdana" panose="020B0604030504040204" pitchFamily="34" charset="0"/>
                <a:ea typeface="Verdana" panose="020B0604030504040204" pitchFamily="34" charset="0"/>
                <a:cs typeface="Verdana" panose="020B0604030504040204" pitchFamily="34" charset="0"/>
              </a:rPr>
              <a:t>Behaviour – five questions</a:t>
            </a:r>
          </a:p>
          <a:p>
            <a:pPr marL="685800" lvl="1" indent="-228600">
              <a:spcAft>
                <a:spcPts val="600"/>
              </a:spcAft>
              <a:buFont typeface="+mj-lt"/>
              <a:buAutoNum type="arabicPeriod"/>
            </a:pPr>
            <a:r>
              <a:rPr lang="en-GB" sz="1000" dirty="0">
                <a:latin typeface="Verdana" panose="020B0604030504040204" pitchFamily="34" charset="0"/>
                <a:ea typeface="Verdana" panose="020B0604030504040204" pitchFamily="34" charset="0"/>
                <a:cs typeface="Verdana" panose="020B0604030504040204" pitchFamily="34" charset="0"/>
              </a:rPr>
              <a:t>Procurement – four questions</a:t>
            </a:r>
          </a:p>
          <a:p>
            <a:pPr>
              <a:spcAft>
                <a:spcPts val="600"/>
              </a:spcAft>
            </a:pPr>
            <a:r>
              <a:rPr lang="en-GB" sz="1000" dirty="0">
                <a:latin typeface="Verdana" panose="020B0604030504040204" pitchFamily="34" charset="0"/>
                <a:ea typeface="Verdana" panose="020B0604030504040204" pitchFamily="34" charset="0"/>
                <a:cs typeface="Verdana" panose="020B0604030504040204" pitchFamily="34" charset="0"/>
              </a:rPr>
              <a:t>Within CCAT there are two types of question format:</a:t>
            </a:r>
          </a:p>
          <a:p>
            <a:pPr marL="171450" lvl="0" indent="-171450">
              <a:spcAft>
                <a:spcPts val="600"/>
              </a:spcAft>
              <a:buFont typeface="Arial" panose="020B0604020202020204" pitchFamily="34" charset="0"/>
              <a:buChar char="•"/>
            </a:pPr>
            <a:r>
              <a:rPr lang="en-GB" sz="1000" dirty="0">
                <a:latin typeface="Verdana" panose="020B0604030504040204" pitchFamily="34" charset="0"/>
                <a:ea typeface="Verdana" panose="020B0604030504040204" pitchFamily="34" charset="0"/>
                <a:cs typeface="Verdana" panose="020B0604030504040204" pitchFamily="34" charset="0"/>
              </a:rPr>
              <a:t>Questions where organisations are asked to select one out of the five possible levels of achievement (0 to 4) where 0 is the base level of achievement and 4 is considered 2020-ready.</a:t>
            </a:r>
          </a:p>
          <a:p>
            <a:pPr marL="171450" lvl="0" indent="-171450">
              <a:spcAft>
                <a:spcPts val="600"/>
              </a:spcAft>
              <a:buFont typeface="Arial" panose="020B0604020202020204" pitchFamily="34" charset="0"/>
              <a:buChar char="•"/>
            </a:pPr>
            <a:r>
              <a:rPr lang="en-GB" sz="1000" dirty="0">
                <a:latin typeface="Verdana" panose="020B0604030504040204" pitchFamily="34" charset="0"/>
                <a:ea typeface="Verdana" panose="020B0604030504040204" pitchFamily="34" charset="0"/>
                <a:cs typeface="Verdana" panose="020B0604030504040204" pitchFamily="34" charset="0"/>
              </a:rPr>
              <a:t>Questions where organisations are asked to agree or disagree, or answer yes or no, to a series of statements about their processes, plans and outcomes</a:t>
            </a:r>
            <a:r>
              <a:rPr lang="en-GB" sz="1000" dirty="0" smtClean="0">
                <a:latin typeface="Verdana" panose="020B0604030504040204" pitchFamily="34" charset="0"/>
                <a:ea typeface="Verdana" panose="020B0604030504040204" pitchFamily="34" charset="0"/>
                <a:cs typeface="Verdana" panose="020B0604030504040204" pitchFamily="34" charset="0"/>
              </a:rPr>
              <a:t>.</a:t>
            </a:r>
            <a:endParaRPr lang="en-GB" sz="10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4</a:t>
            </a:fld>
            <a:endParaRPr lang="en-GB" dirty="0"/>
          </a:p>
        </p:txBody>
      </p:sp>
    </p:spTree>
    <p:extLst>
      <p:ext uri="{BB962C8B-B14F-4D97-AF65-F5344CB8AC3E}">
        <p14:creationId xmlns:p14="http://schemas.microsoft.com/office/powerpoint/2010/main" val="2349807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5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for pairs, 5 minutes for group feedback</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flip chart</a:t>
            </a:r>
            <a:endParaRPr lang="en-GB" sz="1000" b="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b="0" dirty="0" smtClean="0">
                <a:latin typeface="Verdana" panose="020B0604030504040204" pitchFamily="34" charset="0"/>
                <a:ea typeface="Verdana" panose="020B0604030504040204" pitchFamily="34" charset="0"/>
                <a:cs typeface="Verdana" panose="020B0604030504040204" pitchFamily="34" charset="0"/>
              </a:rPr>
              <a:t>This is a useful exercise to get participants started. You can run it as a paired exercise, and then group level feedback, or as a whole group exercise for smaller groups. </a:t>
            </a:r>
          </a:p>
          <a:p>
            <a:pPr>
              <a:spcAft>
                <a:spcPts val="600"/>
              </a:spcAft>
            </a:pPr>
            <a:r>
              <a:rPr lang="en-GB" sz="1000" dirty="0">
                <a:latin typeface="Verdana" panose="020B0604030504040204" pitchFamily="34" charset="0"/>
                <a:ea typeface="Verdana" panose="020B0604030504040204" pitchFamily="34" charset="0"/>
                <a:cs typeface="Verdana" panose="020B0604030504040204" pitchFamily="34" charset="0"/>
              </a:rPr>
              <a:t>Note down all suggestions on a flip chart but </a:t>
            </a:r>
            <a:r>
              <a:rPr lang="en-GB" sz="1000" dirty="0" smtClean="0">
                <a:latin typeface="Verdana" panose="020B0604030504040204" pitchFamily="34" charset="0"/>
                <a:ea typeface="Verdana" panose="020B0604030504040204" pitchFamily="34" charset="0"/>
                <a:cs typeface="Verdana" panose="020B0604030504040204" pitchFamily="34" charset="0"/>
              </a:rPr>
              <a:t>it is useful to ask participants to agree on the top 3 for each category as a finishing point as this helps get into the mind-set of compromise and agreement.</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These can be written up on the slide and subsequently used as a diagram in your CCAT results report.</a:t>
            </a:r>
          </a:p>
        </p:txBody>
      </p:sp>
      <p:sp>
        <p:nvSpPr>
          <p:cNvPr id="4" name="Slide Number Placeholder 3"/>
          <p:cNvSpPr>
            <a:spLocks noGrp="1"/>
          </p:cNvSpPr>
          <p:nvPr>
            <p:ph type="sldNum" sz="quarter" idx="10"/>
          </p:nvPr>
        </p:nvSpPr>
        <p:spPr/>
        <p:txBody>
          <a:bodyPr/>
          <a:lstStyle/>
          <a:p>
            <a:fld id="{6D5643E8-E9B5-4883-AC8F-AC4DE06DA206}" type="slidenum">
              <a:rPr lang="en-GB" smtClean="0"/>
              <a:t>5</a:t>
            </a:fld>
            <a:endParaRPr lang="en-GB" dirty="0"/>
          </a:p>
        </p:txBody>
      </p:sp>
    </p:spTree>
    <p:extLst>
      <p:ext uri="{BB962C8B-B14F-4D97-AF65-F5344CB8AC3E}">
        <p14:creationId xmlns:p14="http://schemas.microsoft.com/office/powerpoint/2010/main" val="913505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Facilitation</a:t>
            </a:r>
            <a:r>
              <a:rPr lang="en-GB" sz="1000" b="1" baseline="0" dirty="0" smtClean="0">
                <a:solidFill>
                  <a:srgbClr val="008B95"/>
                </a:solidFill>
                <a:latin typeface="Verdana" panose="020B0604030504040204" pitchFamily="34" charset="0"/>
                <a:ea typeface="Verdana" panose="020B0604030504040204" pitchFamily="34" charset="0"/>
                <a:cs typeface="Verdana" panose="020B0604030504040204" pitchFamily="34" charset="0"/>
              </a:rPr>
              <a:t>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5 minutes for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discussion</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survey of achievements and challenges</a:t>
            </a:r>
            <a:endParaRPr lang="en-GB" sz="1000" baseline="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This is a good opportunity to identify achievements and challenges in climate change action to date. You can complete this slide with outcomes e.g. reductions in corporate carbon footprint, meeting targets (carbon, energy, transport etc.) and implementation of adaptation actions. You can also identify achievements in terms of process e.g. re-writing Carbon Management Plan, setting up Adaptation Risk Assessment database, setting up partnerships. </a:t>
            </a: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To help you prepare this slide, you can ask workshop participants to send you their key achievements</a:t>
            </a:r>
            <a:r>
              <a:rPr lang="en-GB" sz="1000" dirty="0" smtClean="0">
                <a:latin typeface="Verdana" panose="020B0604030504040204" pitchFamily="34" charset="0"/>
                <a:ea typeface="Verdana" panose="020B0604030504040204" pitchFamily="34" charset="0"/>
                <a:cs typeface="Verdana" panose="020B0604030504040204" pitchFamily="34" charset="0"/>
              </a:rPr>
              <a:t> and challenges</a:t>
            </a:r>
            <a:r>
              <a:rPr lang="en-GB" sz="1000" baseline="0" dirty="0" smtClean="0">
                <a:latin typeface="Verdana" panose="020B0604030504040204" pitchFamily="34" charset="0"/>
                <a:ea typeface="Verdana" panose="020B0604030504040204" pitchFamily="34" charset="0"/>
                <a:cs typeface="Verdana" panose="020B0604030504040204" pitchFamily="34" charset="0"/>
              </a:rPr>
              <a:t> in relation to climate change for the previous year before the workshop. </a:t>
            </a: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If you have many options submitted, you can split this into two slides. Try and use brief notes that you can talk about rather than putting too much information on the slide.</a:t>
            </a:r>
          </a:p>
        </p:txBody>
      </p:sp>
      <p:sp>
        <p:nvSpPr>
          <p:cNvPr id="4" name="Slide Number Placeholder 3"/>
          <p:cNvSpPr>
            <a:spLocks noGrp="1"/>
          </p:cNvSpPr>
          <p:nvPr>
            <p:ph type="sldNum" sz="quarter" idx="10"/>
          </p:nvPr>
        </p:nvSpPr>
        <p:spPr/>
        <p:txBody>
          <a:bodyPr/>
          <a:lstStyle/>
          <a:p>
            <a:fld id="{6D5643E8-E9B5-4883-AC8F-AC4DE06DA206}" type="slidenum">
              <a:rPr lang="en-GB" smtClean="0"/>
              <a:t>6</a:t>
            </a:fld>
            <a:endParaRPr lang="en-GB" dirty="0"/>
          </a:p>
        </p:txBody>
      </p:sp>
    </p:spTree>
    <p:extLst>
      <p:ext uri="{BB962C8B-B14F-4D97-AF65-F5344CB8AC3E}">
        <p14:creationId xmlns:p14="http://schemas.microsoft.com/office/powerpoint/2010/main" val="1467850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a:t>
            </a:r>
            <a:r>
              <a:rPr lang="en-GB" sz="1000" b="1" baseline="0" dirty="0" smtClean="0">
                <a:solidFill>
                  <a:srgbClr val="008B95"/>
                </a:solidFill>
                <a:latin typeface="Verdana" panose="020B0604030504040204" pitchFamily="34" charset="0"/>
                <a:ea typeface="Verdana" panose="020B0604030504040204" pitchFamily="34" charset="0"/>
                <a:cs typeface="Verdana" panose="020B0604030504040204" pitchFamily="34" charset="0"/>
              </a:rPr>
              <a:t>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15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for answering questions</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CCAT excel file</a:t>
            </a:r>
            <a:endParaRPr lang="en-GB" sz="1000" baseline="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At this point you can complete the CCAT section on Governance.</a:t>
            </a:r>
            <a:endParaRPr lang="en-GB" sz="1000" dirty="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Make sure that all questions within the section are answered and appropriate notes are made (these can be written down and transcribed into CCAT after the workshop).</a:t>
            </a:r>
          </a:p>
          <a:p>
            <a:endParaRPr lang="en-GB" sz="1000" baseline="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7</a:t>
            </a:fld>
            <a:endParaRPr lang="en-GB" dirty="0"/>
          </a:p>
        </p:txBody>
      </p:sp>
    </p:spTree>
    <p:extLst>
      <p:ext uri="{BB962C8B-B14F-4D97-AF65-F5344CB8AC3E}">
        <p14:creationId xmlns:p14="http://schemas.microsoft.com/office/powerpoint/2010/main" val="1982507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a:t>
            </a:r>
            <a:r>
              <a:rPr lang="en-GB" sz="1000" b="1" baseline="0" dirty="0" smtClean="0">
                <a:solidFill>
                  <a:srgbClr val="008B95"/>
                </a:solidFill>
                <a:latin typeface="Verdana" panose="020B0604030504040204" pitchFamily="34" charset="0"/>
                <a:ea typeface="Verdana" panose="020B0604030504040204" pitchFamily="34" charset="0"/>
                <a:cs typeface="Verdana" panose="020B0604030504040204" pitchFamily="34" charset="0"/>
              </a:rPr>
              <a:t>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10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minutes for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discussion</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appropriate graph/table/analysis and notes</a:t>
            </a:r>
            <a:endParaRPr lang="en-GB" sz="1000" baseline="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baseline="0" dirty="0" smtClean="0">
                <a:latin typeface="Verdana" panose="020B0604030504040204" pitchFamily="34" charset="0"/>
                <a:ea typeface="Verdana" panose="020B0604030504040204" pitchFamily="34" charset="0"/>
                <a:cs typeface="Verdana" panose="020B0604030504040204" pitchFamily="34" charset="0"/>
              </a:rPr>
              <a:t>This slide requires organisations to input an appropriate graph/table/analysis. Suggested formats are covered in </a:t>
            </a:r>
            <a:r>
              <a:rPr lang="en-GB" sz="1000" b="1" baseline="0" dirty="0" smtClean="0">
                <a:latin typeface="Verdana" panose="020B0604030504040204" pitchFamily="34" charset="0"/>
                <a:ea typeface="Verdana" panose="020B0604030504040204" pitchFamily="34" charset="0"/>
                <a:cs typeface="Verdana" panose="020B0604030504040204" pitchFamily="34" charset="0"/>
              </a:rPr>
              <a:t>Section 3.3 </a:t>
            </a:r>
            <a:r>
              <a:rPr lang="en-GB" sz="1000" baseline="0" dirty="0" smtClean="0">
                <a:latin typeface="Verdana" panose="020B0604030504040204" pitchFamily="34" charset="0"/>
                <a:ea typeface="Verdana" panose="020B0604030504040204" pitchFamily="34" charset="0"/>
                <a:cs typeface="Verdana" panose="020B0604030504040204" pitchFamily="34" charset="0"/>
              </a:rPr>
              <a:t>of the CCAT guidance. </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Make sure that, as far as possible, the full picture is presented. This can include progress and achievements in reducing carbon emissions but also should discuss whether your organisation is on track to meet targets, and if not, why not. </a:t>
            </a:r>
            <a:endParaRPr lang="en-GB" sz="10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8</a:t>
            </a:fld>
            <a:endParaRPr lang="en-GB" dirty="0"/>
          </a:p>
        </p:txBody>
      </p:sp>
    </p:spTree>
    <p:extLst>
      <p:ext uri="{BB962C8B-B14F-4D97-AF65-F5344CB8AC3E}">
        <p14:creationId xmlns:p14="http://schemas.microsoft.com/office/powerpoint/2010/main" val="2696983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00" b="1" dirty="0" smtClean="0">
                <a:solidFill>
                  <a:srgbClr val="008B95"/>
                </a:solidFill>
                <a:latin typeface="Verdana" panose="020B0604030504040204" pitchFamily="34" charset="0"/>
                <a:ea typeface="Verdana" panose="020B0604030504040204" pitchFamily="34" charset="0"/>
                <a:cs typeface="Verdana" panose="020B0604030504040204" pitchFamily="34" charset="0"/>
              </a:rPr>
              <a:t>Facilitator notes</a:t>
            </a: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Timescales: </a:t>
            </a:r>
            <a:r>
              <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rPr>
              <a:t>10 minutes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group work and agreement</a:t>
            </a:r>
            <a:endParaRPr lang="en-GB" sz="1000"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pPr lvl="0">
              <a:spcAft>
                <a:spcPts val="600"/>
              </a:spcAft>
            </a:pPr>
            <a:r>
              <a:rPr lang="en-GB" sz="1000" b="1" dirty="0">
                <a:solidFill>
                  <a:prstClr val="black"/>
                </a:solidFill>
                <a:latin typeface="Verdana" panose="020B0604030504040204" pitchFamily="34" charset="0"/>
                <a:ea typeface="Verdana" panose="020B0604030504040204" pitchFamily="34" charset="0"/>
                <a:cs typeface="Verdana" panose="020B0604030504040204" pitchFamily="34" charset="0"/>
              </a:rPr>
              <a:t>Resources: </a:t>
            </a:r>
            <a:r>
              <a:rPr lang="en-GB" sz="10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printouts of the table, amended to be appropriate to your organisation</a:t>
            </a:r>
            <a:endParaRPr lang="en-GB" sz="1000" dirty="0" smtClean="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This exercise</a:t>
            </a:r>
            <a:r>
              <a:rPr lang="en-GB" sz="1000" baseline="0" dirty="0" smtClean="0">
                <a:latin typeface="Verdana" panose="020B0604030504040204" pitchFamily="34" charset="0"/>
                <a:ea typeface="Verdana" panose="020B0604030504040204" pitchFamily="34" charset="0"/>
                <a:cs typeface="Verdana" panose="020B0604030504040204" pitchFamily="34" charset="0"/>
              </a:rPr>
              <a:t> is designed to help participants discuss and consider how time is spent currently on activities and whether there would be a more optimal allocation of time. It is intended to start participants thinking critically about how carbon management is organised and carried out within your organisation. </a:t>
            </a:r>
          </a:p>
          <a:p>
            <a:pPr>
              <a:spcAft>
                <a:spcPts val="600"/>
              </a:spcAft>
            </a:pPr>
            <a:r>
              <a:rPr lang="en-GB" sz="1000" dirty="0">
                <a:latin typeface="Verdana" panose="020B0604030504040204" pitchFamily="34" charset="0"/>
                <a:ea typeface="Verdana" panose="020B0604030504040204" pitchFamily="34" charset="0"/>
                <a:cs typeface="Verdana" panose="020B0604030504040204" pitchFamily="34" charset="0"/>
              </a:rPr>
              <a:t>It is helpful if prior to the workshop, you think carefully about the list of activities and amend </a:t>
            </a:r>
            <a:r>
              <a:rPr lang="en-GB" sz="1000" dirty="0" smtClean="0">
                <a:latin typeface="Verdana" panose="020B0604030504040204" pitchFamily="34" charset="0"/>
                <a:ea typeface="Verdana" panose="020B0604030504040204" pitchFamily="34" charset="0"/>
                <a:cs typeface="Verdana" panose="020B0604030504040204" pitchFamily="34" charset="0"/>
              </a:rPr>
              <a:t>the table to </a:t>
            </a:r>
            <a:r>
              <a:rPr lang="en-GB" sz="1000" dirty="0">
                <a:latin typeface="Verdana" panose="020B0604030504040204" pitchFamily="34" charset="0"/>
                <a:ea typeface="Verdana" panose="020B0604030504040204" pitchFamily="34" charset="0"/>
                <a:cs typeface="Verdana" panose="020B0604030504040204" pitchFamily="34" charset="0"/>
              </a:rPr>
              <a:t>suit your own organisation.</a:t>
            </a:r>
          </a:p>
          <a:p>
            <a:pPr>
              <a:spcAft>
                <a:spcPts val="600"/>
              </a:spcAft>
            </a:pPr>
            <a:r>
              <a:rPr lang="en-GB" sz="1000" dirty="0" smtClean="0">
                <a:latin typeface="Verdana" panose="020B0604030504040204" pitchFamily="34" charset="0"/>
                <a:ea typeface="Verdana" panose="020B0604030504040204" pitchFamily="34" charset="0"/>
                <a:cs typeface="Verdana" panose="020B0604030504040204" pitchFamily="34" charset="0"/>
              </a:rPr>
              <a:t>Depending on the participants at the workshop, the distribution of time against activities is likely to differ considerably. It might be useful to ask them to consider the exercise from the point of view of the whole Carbon Management Team (or equivalent).</a:t>
            </a:r>
            <a:endParaRPr lang="en-GB" sz="1000" baseline="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6D5643E8-E9B5-4883-AC8F-AC4DE06DA206}" type="slidenum">
              <a:rPr lang="en-GB" smtClean="0"/>
              <a:t>9</a:t>
            </a:fld>
            <a:endParaRPr lang="en-GB" dirty="0"/>
          </a:p>
        </p:txBody>
      </p:sp>
    </p:spTree>
    <p:extLst>
      <p:ext uri="{BB962C8B-B14F-4D97-AF65-F5344CB8AC3E}">
        <p14:creationId xmlns:p14="http://schemas.microsoft.com/office/powerpoint/2010/main" val="3228086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234000" y="691266"/>
            <a:ext cx="6574611" cy="774361"/>
          </a:xfrm>
          <a:noFill/>
          <a:ln>
            <a:noFill/>
          </a:ln>
        </p:spPr>
        <p:txBody>
          <a:bodyPr wrap="square" anchor="t">
            <a:noAutofit/>
          </a:bodyPr>
          <a:lstStyle>
            <a:lvl1pPr>
              <a:defRPr sz="3600">
                <a:solidFill>
                  <a:srgbClr val="008B95"/>
                </a:solidFill>
                <a:latin typeface="Verdana"/>
                <a:cs typeface="Verdana"/>
              </a:defRPr>
            </a:lvl1pPr>
          </a:lstStyle>
          <a:p>
            <a:r>
              <a:rPr lang="en-GB" dirty="0" smtClean="0"/>
              <a:t>Title here</a:t>
            </a:r>
            <a:endParaRPr lang="en-US" dirty="0"/>
          </a:p>
        </p:txBody>
      </p:sp>
      <p:sp>
        <p:nvSpPr>
          <p:cNvPr id="8" name="Subtitle 2"/>
          <p:cNvSpPr>
            <a:spLocks noGrp="1"/>
          </p:cNvSpPr>
          <p:nvPr>
            <p:ph type="subTitle" idx="1" hasCustomPrompt="1"/>
          </p:nvPr>
        </p:nvSpPr>
        <p:spPr>
          <a:xfrm>
            <a:off x="234000" y="1536662"/>
            <a:ext cx="6400800" cy="1066838"/>
          </a:xfrm>
          <a:noFill/>
        </p:spPr>
        <p:txBody>
          <a:bodyPr>
            <a:normAutofit/>
          </a:bodyPr>
          <a:lstStyle>
            <a:lvl1pPr marL="0" indent="0" algn="l">
              <a:buNone/>
              <a:defRPr sz="2400" baseline="0">
                <a:solidFill>
                  <a:srgbClr val="008B95"/>
                </a:solidFill>
                <a:latin typeface="Verdana"/>
                <a:cs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Sub heading here</a:t>
            </a:r>
            <a:endParaRPr lang="en-US" dirty="0"/>
          </a:p>
        </p:txBody>
      </p:sp>
    </p:spTree>
    <p:extLst>
      <p:ext uri="{BB962C8B-B14F-4D97-AF65-F5344CB8AC3E}">
        <p14:creationId xmlns:p14="http://schemas.microsoft.com/office/powerpoint/2010/main" val="2200982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241300" y="757238"/>
            <a:ext cx="8229600" cy="587722"/>
          </a:xfrm>
          <a:prstGeom prst="rect">
            <a:avLst/>
          </a:prstGeom>
          <a:noFill/>
        </p:spPr>
        <p:txBody>
          <a:bodyPr vert="horz" lIns="91440" tIns="45720" rIns="91440" bIns="45720" rtlCol="0" anchor="t">
            <a:normAutofit/>
          </a:bodyPr>
          <a:lstStyle>
            <a:lvl1pPr>
              <a:defRPr>
                <a:solidFill>
                  <a:srgbClr val="008B95"/>
                </a:solidFill>
              </a:defRPr>
            </a:lvl1pPr>
          </a:lstStyle>
          <a:p>
            <a:r>
              <a:rPr lang="en-GB" dirty="0" smtClean="0"/>
              <a:t>Click to edit Master title style</a:t>
            </a:r>
            <a:endParaRPr lang="en-US" dirty="0"/>
          </a:p>
        </p:txBody>
      </p:sp>
      <p:sp>
        <p:nvSpPr>
          <p:cNvPr id="9" name="Text Placeholder 2"/>
          <p:cNvSpPr>
            <a:spLocks noGrp="1"/>
          </p:cNvSpPr>
          <p:nvPr>
            <p:ph idx="1" hasCustomPrompt="1"/>
          </p:nvPr>
        </p:nvSpPr>
        <p:spPr>
          <a:xfrm>
            <a:off x="228600" y="1600200"/>
            <a:ext cx="8229600" cy="4525963"/>
          </a:xfrm>
          <a:prstGeom prst="rect">
            <a:avLst/>
          </a:prstGeom>
        </p:spPr>
        <p:txBody>
          <a:bodyPr vert="horz" lIns="91440" tIns="45720" rIns="91440" bIns="45720" rtlCol="0">
            <a:normAutofit/>
          </a:bodyPr>
          <a:lstStyle/>
          <a:p>
            <a:r>
              <a:rPr lang="en-US" dirty="0" smtClean="0"/>
              <a:t>First bullet point goes here</a:t>
            </a:r>
          </a:p>
          <a:p>
            <a:r>
              <a:rPr lang="en-US" dirty="0" smtClean="0"/>
              <a:t>Second bullet point goes here</a:t>
            </a:r>
          </a:p>
          <a:p>
            <a:pPr lvl="1"/>
            <a:r>
              <a:rPr lang="en-US" dirty="0" smtClean="0"/>
              <a:t>First sub bullet here</a:t>
            </a:r>
          </a:p>
          <a:p>
            <a:pPr lvl="1"/>
            <a:r>
              <a:rPr lang="en-US" dirty="0" smtClean="0"/>
              <a:t>Second sub bullet here</a:t>
            </a:r>
          </a:p>
          <a:p>
            <a:r>
              <a:rPr lang="en-US" dirty="0" smtClean="0"/>
              <a:t>Third bullet point goes here</a:t>
            </a:r>
          </a:p>
          <a:p>
            <a:r>
              <a:rPr lang="en-US" dirty="0" smtClean="0"/>
              <a:t>Fourth bullet point goes here</a:t>
            </a:r>
          </a:p>
          <a:p>
            <a:pPr lvl="1"/>
            <a:r>
              <a:rPr lang="en-US" dirty="0" smtClean="0"/>
              <a:t>First sub bullet here</a:t>
            </a:r>
          </a:p>
          <a:p>
            <a:pPr lvl="1"/>
            <a:r>
              <a:rPr lang="en-US" dirty="0" smtClean="0"/>
              <a:t>Second sub bullet here</a:t>
            </a:r>
            <a:endParaRPr lang="en-US" dirty="0"/>
          </a:p>
        </p:txBody>
      </p:sp>
    </p:spTree>
    <p:extLst>
      <p:ext uri="{BB962C8B-B14F-4D97-AF65-F5344CB8AC3E}">
        <p14:creationId xmlns:p14="http://schemas.microsoft.com/office/powerpoint/2010/main" val="21641922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pic>
        <p:nvPicPr>
          <p:cNvPr id="2" name="Picture 1" descr="749_RES_scissors_ppt_green.gif"/>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296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94749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68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7133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RES_ppt_logo_lock-up_Small.gif"/>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Placeholder 1"/>
          <p:cNvSpPr>
            <a:spLocks noGrp="1"/>
          </p:cNvSpPr>
          <p:nvPr>
            <p:ph type="title"/>
          </p:nvPr>
        </p:nvSpPr>
        <p:spPr>
          <a:xfrm>
            <a:off x="241300" y="757238"/>
            <a:ext cx="8229600" cy="587722"/>
          </a:xfrm>
          <a:prstGeom prst="rect">
            <a:avLst/>
          </a:prstGeom>
          <a:noFill/>
        </p:spPr>
        <p:txBody>
          <a:bodyPr vert="horz" lIns="91440" tIns="45720" rIns="91440" bIns="45720" rtlCol="0" anchor="t">
            <a:normAutofit/>
          </a:bodyPr>
          <a:lstStyle/>
          <a:p>
            <a:r>
              <a:rPr lang="en-GB" dirty="0" smtClean="0"/>
              <a:t>Click to edit Master title style</a:t>
            </a:r>
            <a:endParaRPr lang="en-US" dirty="0"/>
          </a:p>
        </p:txBody>
      </p:sp>
      <p:sp>
        <p:nvSpPr>
          <p:cNvPr id="9" name="Text Placeholder 2"/>
          <p:cNvSpPr>
            <a:spLocks noGrp="1"/>
          </p:cNvSpPr>
          <p:nvPr>
            <p:ph type="body" idx="1"/>
          </p:nvPr>
        </p:nvSpPr>
        <p:spPr>
          <a:xfrm>
            <a:off x="228600" y="1600200"/>
            <a:ext cx="8229600" cy="4525963"/>
          </a:xfrm>
          <a:prstGeom prst="rect">
            <a:avLst/>
          </a:prstGeom>
        </p:spPr>
        <p:txBody>
          <a:bodyPr vert="horz" lIns="91440" tIns="45720" rIns="91440" bIns="45720" rtlCol="0">
            <a:normAutofit/>
          </a:bodyPr>
          <a:lstStyle/>
          <a:p>
            <a:r>
              <a:rPr lang="en-US" dirty="0" smtClean="0"/>
              <a:t>First bullet point goes here</a:t>
            </a:r>
          </a:p>
          <a:p>
            <a:r>
              <a:rPr lang="en-US" dirty="0" smtClean="0"/>
              <a:t>Second bullet point goes here</a:t>
            </a:r>
          </a:p>
          <a:p>
            <a:pPr lvl="1"/>
            <a:r>
              <a:rPr lang="en-US" dirty="0" smtClean="0"/>
              <a:t>First sub bullet here</a:t>
            </a:r>
          </a:p>
          <a:p>
            <a:pPr lvl="1"/>
            <a:r>
              <a:rPr lang="en-US" dirty="0" smtClean="0"/>
              <a:t>Second sub bullet here</a:t>
            </a:r>
          </a:p>
          <a:p>
            <a:r>
              <a:rPr lang="en-US" dirty="0" smtClean="0"/>
              <a:t>Third bullet point goes here</a:t>
            </a:r>
          </a:p>
          <a:p>
            <a:r>
              <a:rPr lang="en-US" dirty="0" smtClean="0"/>
              <a:t>Fourth bullet point goes here</a:t>
            </a:r>
          </a:p>
          <a:p>
            <a:pPr lvl="1"/>
            <a:r>
              <a:rPr lang="en-US" dirty="0" smtClean="0"/>
              <a:t>First sub bullet here</a:t>
            </a:r>
          </a:p>
          <a:p>
            <a:pPr lvl="1"/>
            <a:r>
              <a:rPr lang="en-US" dirty="0" smtClean="0"/>
              <a:t>Second sub bullet here</a:t>
            </a:r>
            <a:endParaRPr lang="en-US" dirty="0"/>
          </a:p>
        </p:txBody>
      </p:sp>
    </p:spTree>
    <p:extLst>
      <p:ext uri="{BB962C8B-B14F-4D97-AF65-F5344CB8AC3E}">
        <p14:creationId xmlns:p14="http://schemas.microsoft.com/office/powerpoint/2010/main" val="757119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txStyles>
    <p:titleStyle>
      <a:lvl1pPr algn="l" defTabSz="457200" rtl="0" eaLnBrk="1" latinLnBrk="0" hangingPunct="1">
        <a:spcBef>
          <a:spcPct val="0"/>
        </a:spcBef>
        <a:buNone/>
        <a:defRPr sz="2400" kern="1200">
          <a:solidFill>
            <a:srgbClr val="008B95"/>
          </a:solidFill>
          <a:latin typeface="Verdana"/>
          <a:ea typeface="+mj-ea"/>
          <a:cs typeface="Verdana"/>
        </a:defRPr>
      </a:lvl1pPr>
    </p:titleStyle>
    <p:bodyStyle>
      <a:lvl1pPr marL="273050" indent="-273050" algn="l" defTabSz="457200" rtl="0" eaLnBrk="1" latinLnBrk="0" hangingPunct="1">
        <a:spcBef>
          <a:spcPct val="20000"/>
        </a:spcBef>
        <a:buClr>
          <a:srgbClr val="008B95"/>
        </a:buClr>
        <a:buFont typeface="Arial"/>
        <a:buChar char="•"/>
        <a:defRPr sz="2400" kern="1200">
          <a:solidFill>
            <a:srgbClr val="008B95"/>
          </a:solidFill>
          <a:latin typeface="Verdana"/>
          <a:ea typeface="+mn-ea"/>
          <a:cs typeface="Verdana"/>
        </a:defRPr>
      </a:lvl1pPr>
      <a:lvl2pPr marL="742950" indent="-285750" algn="l" defTabSz="457200" rtl="0" eaLnBrk="1" latinLnBrk="0" hangingPunct="1">
        <a:spcBef>
          <a:spcPct val="20000"/>
        </a:spcBef>
        <a:buClr>
          <a:srgbClr val="008B95"/>
        </a:buClr>
        <a:buFont typeface="Arial"/>
        <a:buChar char="–"/>
        <a:defRPr sz="2000" kern="1200">
          <a:solidFill>
            <a:srgbClr val="008B95"/>
          </a:solidFill>
          <a:latin typeface="Verdana"/>
          <a:ea typeface="+mn-ea"/>
          <a:cs typeface="Verdana"/>
        </a:defRPr>
      </a:lvl2pPr>
      <a:lvl3pPr marL="1143000" indent="-228600" algn="l" defTabSz="457200" rtl="0" eaLnBrk="1" latinLnBrk="0" hangingPunct="1">
        <a:spcBef>
          <a:spcPct val="20000"/>
        </a:spcBef>
        <a:buClr>
          <a:srgbClr val="008B95"/>
        </a:buClr>
        <a:buFont typeface="Arial"/>
        <a:buChar char="•"/>
        <a:defRPr sz="1800" kern="1200">
          <a:solidFill>
            <a:srgbClr val="008B95"/>
          </a:solidFill>
          <a:latin typeface="Verdana"/>
          <a:ea typeface="+mn-ea"/>
          <a:cs typeface="Verdana"/>
        </a:defRPr>
      </a:lvl3pPr>
      <a:lvl4pPr marL="1600200" indent="-228600" algn="l" defTabSz="457200" rtl="0" eaLnBrk="1" latinLnBrk="0" hangingPunct="1">
        <a:spcBef>
          <a:spcPct val="20000"/>
        </a:spcBef>
        <a:buClr>
          <a:srgbClr val="008B95"/>
        </a:buClr>
        <a:buFont typeface="Arial"/>
        <a:buChar char="–"/>
        <a:defRPr sz="1600" kern="1200">
          <a:solidFill>
            <a:srgbClr val="008B95"/>
          </a:solidFill>
          <a:latin typeface="Verdana"/>
          <a:ea typeface="+mn-ea"/>
          <a:cs typeface="Verdana"/>
        </a:defRPr>
      </a:lvl4pPr>
      <a:lvl5pPr marL="2057400" indent="-228600" algn="l" defTabSz="457200" rtl="0" eaLnBrk="1" latinLnBrk="0" hangingPunct="1">
        <a:spcBef>
          <a:spcPct val="20000"/>
        </a:spcBef>
        <a:buClr>
          <a:srgbClr val="008B95"/>
        </a:buClr>
        <a:buFont typeface="Arial"/>
        <a:buChar char="»"/>
        <a:defRPr sz="1600" kern="1200">
          <a:solidFill>
            <a:srgbClr val="008B95"/>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36787"/>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RES_ppt_logo_lock-up_Small.gi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p:cNvSpPr txBox="1">
            <a:spLocks/>
          </p:cNvSpPr>
          <p:nvPr userDrawn="1"/>
        </p:nvSpPr>
        <p:spPr>
          <a:xfrm>
            <a:off x="234000" y="691266"/>
            <a:ext cx="6574611" cy="774361"/>
          </a:xfrm>
          <a:prstGeom prst="rect">
            <a:avLst/>
          </a:prstGeom>
          <a:noFill/>
          <a:ln>
            <a:noFill/>
          </a:ln>
        </p:spPr>
        <p:txBody>
          <a:bodyPr wrap="square" anchor="t">
            <a:noAutofit/>
          </a:bodyPr>
          <a:lstStyle>
            <a:lvl1pPr algn="ctr" defTabSz="457200" rtl="0" eaLnBrk="1" latinLnBrk="0" hangingPunct="1">
              <a:spcBef>
                <a:spcPct val="0"/>
              </a:spcBef>
              <a:buNone/>
              <a:defRPr sz="3600" kern="1200">
                <a:solidFill>
                  <a:srgbClr val="008B95"/>
                </a:solidFill>
                <a:latin typeface="Verdana"/>
                <a:ea typeface="+mj-ea"/>
                <a:cs typeface="Verdana"/>
              </a:defRPr>
            </a:lvl1pPr>
          </a:lstStyle>
          <a:p>
            <a:pPr algn="l"/>
            <a:r>
              <a:rPr lang="en-GB" dirty="0" smtClean="0"/>
              <a:t>Thank you</a:t>
            </a:r>
            <a:endParaRPr lang="en-US" dirty="0"/>
          </a:p>
        </p:txBody>
      </p:sp>
      <p:sp>
        <p:nvSpPr>
          <p:cNvPr id="9" name="Subtitle 2"/>
          <p:cNvSpPr txBox="1">
            <a:spLocks/>
          </p:cNvSpPr>
          <p:nvPr userDrawn="1"/>
        </p:nvSpPr>
        <p:spPr>
          <a:xfrm>
            <a:off x="234000" y="1536662"/>
            <a:ext cx="6400800" cy="1066838"/>
          </a:xfrm>
          <a:prstGeom prst="rect">
            <a:avLst/>
          </a:prstGeom>
          <a:noFill/>
        </p:spPr>
        <p:txBody>
          <a:bodyPr>
            <a:normAutofit/>
          </a:bodyPr>
          <a:lstStyle>
            <a:lvl1pPr marL="0" indent="0" algn="l" defTabSz="457200" rtl="0" eaLnBrk="1" latinLnBrk="0" hangingPunct="1">
              <a:spcBef>
                <a:spcPct val="20000"/>
              </a:spcBef>
              <a:buFont typeface="Arial"/>
              <a:buNone/>
              <a:defRPr sz="2400" kern="1200" baseline="0">
                <a:solidFill>
                  <a:srgbClr val="008B95"/>
                </a:solidFill>
                <a:latin typeface="Verdana"/>
                <a:ea typeface="+mn-ea"/>
                <a:cs typeface="Verdana"/>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GB" dirty="0" smtClean="0"/>
              <a:t>www.resourceefficientscotland.com</a:t>
            </a:r>
            <a:br>
              <a:rPr lang="en-GB" dirty="0" smtClean="0"/>
            </a:br>
            <a:r>
              <a:rPr lang="en-GB" dirty="0" smtClean="0"/>
              <a:t>0808 808 2268 | @ResourceScot</a:t>
            </a:r>
            <a:endParaRPr lang="en-US" dirty="0"/>
          </a:p>
        </p:txBody>
      </p:sp>
    </p:spTree>
    <p:extLst>
      <p:ext uri="{BB962C8B-B14F-4D97-AF65-F5344CB8AC3E}">
        <p14:creationId xmlns:p14="http://schemas.microsoft.com/office/powerpoint/2010/main" val="1403000021"/>
      </p:ext>
    </p:extLst>
  </p:cSld>
  <p:clrMap bg1="lt1" tx1="dk1" bg2="lt2" tx2="dk2" accent1="accent1" accent2="accent2" accent3="accent3" accent4="accent4" accent5="accent5" accent6="accent6" hlink="hlink" folHlink="folHlink"/>
  <p:sldLayoutIdLst>
    <p:sldLayoutId id="2147483656" r:id="rId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000" y="1078446"/>
            <a:ext cx="6574611" cy="774361"/>
          </a:xfrm>
        </p:spPr>
        <p:txBody>
          <a:bodyPr/>
          <a:lstStyle/>
          <a:p>
            <a:r>
              <a:rPr lang="en-GB" dirty="0" smtClean="0"/>
              <a:t>Climate Change Assessment Tool Workshop</a:t>
            </a:r>
            <a:endParaRPr lang="en-GB" dirty="0"/>
          </a:p>
        </p:txBody>
      </p:sp>
      <p:sp>
        <p:nvSpPr>
          <p:cNvPr id="3" name="Subtitle 2"/>
          <p:cNvSpPr>
            <a:spLocks noGrp="1"/>
          </p:cNvSpPr>
          <p:nvPr>
            <p:ph type="subTitle" idx="1"/>
          </p:nvPr>
        </p:nvSpPr>
        <p:spPr>
          <a:xfrm>
            <a:off x="320905" y="4455708"/>
            <a:ext cx="6400800" cy="1066838"/>
          </a:xfrm>
        </p:spPr>
        <p:txBody>
          <a:bodyPr/>
          <a:lstStyle/>
          <a:p>
            <a:r>
              <a:rPr lang="en-GB" dirty="0" smtClean="0">
                <a:solidFill>
                  <a:srgbClr val="FF0000"/>
                </a:solidFill>
              </a:rPr>
              <a:t>Organisation, Date, Facilitator</a:t>
            </a:r>
            <a:endParaRPr lang="en-GB" dirty="0">
              <a:solidFill>
                <a:srgbClr val="FF0000"/>
              </a:solidFill>
            </a:endParaRPr>
          </a:p>
        </p:txBody>
      </p:sp>
    </p:spTree>
    <p:extLst>
      <p:ext uri="{BB962C8B-B14F-4D97-AF65-F5344CB8AC3E}">
        <p14:creationId xmlns:p14="http://schemas.microsoft.com/office/powerpoint/2010/main" val="238595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1158240" y="2072640"/>
            <a:ext cx="6918960" cy="2697480"/>
          </a:xfrm>
          <a:prstGeom prst="rightArrow">
            <a:avLst/>
          </a:prstGeom>
          <a:solidFill>
            <a:srgbClr val="36609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latin typeface="Verdana" panose="020B0604030504040204" pitchFamily="34" charset="0"/>
                <a:ea typeface="Verdana" panose="020B0604030504040204" pitchFamily="34" charset="0"/>
                <a:cs typeface="Verdana" panose="020B0604030504040204" pitchFamily="34" charset="0"/>
              </a:rPr>
              <a:t>CCAT section on Emissions</a:t>
            </a:r>
            <a:endParaRPr lang="en-GB"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6868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602082"/>
            <a:ext cx="6830060" cy="587722"/>
          </a:xfrm>
        </p:spPr>
        <p:txBody>
          <a:bodyPr>
            <a:normAutofit fontScale="90000"/>
          </a:bodyPr>
          <a:lstStyle/>
          <a:p>
            <a:r>
              <a:rPr lang="en-GB" b="1" dirty="0" smtClean="0"/>
              <a:t>Exercise 3: </a:t>
            </a:r>
            <a:r>
              <a:rPr lang="en-GB" dirty="0" smtClean="0"/>
              <a:t>impact of climate change on estate and services</a:t>
            </a:r>
            <a:endParaRPr lang="en-GB" dirty="0"/>
          </a:p>
        </p:txBody>
      </p:sp>
      <p:sp>
        <p:nvSpPr>
          <p:cNvPr id="5" name="Rounded Rectangle 4"/>
          <p:cNvSpPr/>
          <p:nvPr/>
        </p:nvSpPr>
        <p:spPr>
          <a:xfrm>
            <a:off x="2786379" y="1578776"/>
            <a:ext cx="3114041" cy="1231205"/>
          </a:xfrm>
          <a:prstGeom prst="roundRect">
            <a:avLst/>
          </a:prstGeom>
          <a:solidFill>
            <a:srgbClr val="7AB8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Glasgow</a:t>
            </a:r>
          </a:p>
          <a:p>
            <a:pPr algn="ctr"/>
            <a:r>
              <a:rPr lang="en-GB" dirty="0" smtClean="0">
                <a:latin typeface="Verdana" panose="020B0604030504040204" pitchFamily="34" charset="0"/>
                <a:ea typeface="Verdana" panose="020B0604030504040204" pitchFamily="34" charset="0"/>
                <a:cs typeface="Verdana" panose="020B0604030504040204" pitchFamily="34" charset="0"/>
              </a:rPr>
              <a:t>Relative Sea Level rise </a:t>
            </a:r>
          </a:p>
          <a:p>
            <a:pPr algn="ctr"/>
            <a:r>
              <a:rPr lang="en-GB" dirty="0" smtClean="0">
                <a:latin typeface="Verdana" panose="020B0604030504040204" pitchFamily="34" charset="0"/>
                <a:ea typeface="Verdana" panose="020B0604030504040204" pitchFamily="34" charset="0"/>
                <a:cs typeface="Verdana" panose="020B0604030504040204" pitchFamily="34" charset="0"/>
              </a:rPr>
              <a:t>16.5 cm</a:t>
            </a:r>
          </a:p>
        </p:txBody>
      </p:sp>
      <p:sp>
        <p:nvSpPr>
          <p:cNvPr id="7" name="Oval 6"/>
          <p:cNvSpPr/>
          <p:nvPr/>
        </p:nvSpPr>
        <p:spPr>
          <a:xfrm>
            <a:off x="1295400" y="3000203"/>
            <a:ext cx="3307080" cy="1569720"/>
          </a:xfrm>
          <a:prstGeom prst="ellipse">
            <a:avLst/>
          </a:prstGeom>
          <a:noFill/>
          <a:ln>
            <a:solidFill>
              <a:srgbClr val="7AB8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Estate</a:t>
            </a:r>
            <a:endParaRPr lang="en-GB" sz="3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Oval 7"/>
          <p:cNvSpPr/>
          <p:nvPr/>
        </p:nvSpPr>
        <p:spPr>
          <a:xfrm>
            <a:off x="4053840" y="3029959"/>
            <a:ext cx="3307080" cy="1539964"/>
          </a:xfrm>
          <a:prstGeom prst="ellipse">
            <a:avLst/>
          </a:prstGeom>
          <a:noFill/>
          <a:ln>
            <a:solidFill>
              <a:srgbClr val="7AB8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Services</a:t>
            </a:r>
            <a:endParaRPr lang="en-GB" sz="3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ounded Rectangle 8"/>
          <p:cNvSpPr/>
          <p:nvPr/>
        </p:nvSpPr>
        <p:spPr>
          <a:xfrm>
            <a:off x="392428" y="4760145"/>
            <a:ext cx="3263902" cy="1319190"/>
          </a:xfrm>
          <a:prstGeom prst="roundRect">
            <a:avLst/>
          </a:prstGeom>
          <a:solidFill>
            <a:srgbClr val="7AB8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Western Scotland change in winter precipitation </a:t>
            </a:r>
          </a:p>
          <a:p>
            <a:pPr algn="ctr"/>
            <a:r>
              <a:rPr lang="en-GB" dirty="0" smtClean="0">
                <a:latin typeface="Verdana" panose="020B0604030504040204" pitchFamily="34" charset="0"/>
                <a:ea typeface="Verdana" panose="020B0604030504040204" pitchFamily="34" charset="0"/>
                <a:cs typeface="Verdana" panose="020B0604030504040204" pitchFamily="34" charset="0"/>
              </a:rPr>
              <a:t>+16%</a:t>
            </a:r>
            <a:endParaRPr lang="en-GB" dirty="0">
              <a:latin typeface="Verdana" panose="020B0604030504040204" pitchFamily="34" charset="0"/>
              <a:ea typeface="Verdana" panose="020B0604030504040204" pitchFamily="34" charset="0"/>
              <a:cs typeface="Verdana" panose="020B0604030504040204" pitchFamily="34" charset="0"/>
            </a:endParaRPr>
          </a:p>
        </p:txBody>
      </p:sp>
      <p:sp>
        <p:nvSpPr>
          <p:cNvPr id="10" name="Rounded Rectangle 9"/>
          <p:cNvSpPr/>
          <p:nvPr/>
        </p:nvSpPr>
        <p:spPr>
          <a:xfrm>
            <a:off x="5481637" y="4757295"/>
            <a:ext cx="2996566" cy="1322040"/>
          </a:xfrm>
          <a:prstGeom prst="roundRect">
            <a:avLst/>
          </a:prstGeom>
          <a:solidFill>
            <a:srgbClr val="7AB8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Western Scotland </a:t>
            </a:r>
          </a:p>
          <a:p>
            <a:pPr algn="ctr"/>
            <a:r>
              <a:rPr lang="en-GB" dirty="0" smtClean="0">
                <a:latin typeface="Verdana" panose="020B0604030504040204" pitchFamily="34" charset="0"/>
                <a:ea typeface="Verdana" panose="020B0604030504040204" pitchFamily="34" charset="0"/>
                <a:cs typeface="Verdana" panose="020B0604030504040204" pitchFamily="34" charset="0"/>
              </a:rPr>
              <a:t>change in annual mean temperature +2.4</a:t>
            </a:r>
            <a:r>
              <a:rPr lang="en-GB" baseline="30000" dirty="0" smtClean="0">
                <a:latin typeface="Verdana" panose="020B0604030504040204" pitchFamily="34" charset="0"/>
                <a:ea typeface="Verdana" panose="020B0604030504040204" pitchFamily="34" charset="0"/>
                <a:cs typeface="Verdana" panose="020B0604030504040204" pitchFamily="34" charset="0"/>
              </a:rPr>
              <a:t>o</a:t>
            </a:r>
            <a:r>
              <a:rPr lang="en-GB" dirty="0" smtClean="0">
                <a:latin typeface="Verdana" panose="020B0604030504040204" pitchFamily="34" charset="0"/>
                <a:ea typeface="Verdana" panose="020B0604030504040204" pitchFamily="34" charset="0"/>
                <a:cs typeface="Verdana" panose="020B0604030504040204" pitchFamily="34" charset="0"/>
              </a:rPr>
              <a:t>C</a:t>
            </a:r>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4215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1158240" y="2072640"/>
            <a:ext cx="6918960" cy="2697480"/>
          </a:xfrm>
          <a:prstGeom prst="rightArrow">
            <a:avLst/>
          </a:prstGeom>
          <a:solidFill>
            <a:srgbClr val="7AB8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latin typeface="Verdana" panose="020B0604030504040204" pitchFamily="34" charset="0"/>
                <a:ea typeface="Verdana" panose="020B0604030504040204" pitchFamily="34" charset="0"/>
                <a:cs typeface="Verdana" panose="020B0604030504040204" pitchFamily="34" charset="0"/>
              </a:rPr>
              <a:t>CCAT section on Adaptation</a:t>
            </a:r>
            <a:endParaRPr lang="en-GB"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85567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696509"/>
            <a:ext cx="6830060" cy="587722"/>
          </a:xfrm>
        </p:spPr>
        <p:txBody>
          <a:bodyPr>
            <a:normAutofit fontScale="90000"/>
          </a:bodyPr>
          <a:lstStyle/>
          <a:p>
            <a:r>
              <a:rPr lang="en-GB" b="1" dirty="0" smtClean="0"/>
              <a:t>Exercise 4: </a:t>
            </a:r>
            <a:r>
              <a:rPr lang="en-GB" dirty="0" smtClean="0"/>
              <a:t>communication required for CC behaviour</a:t>
            </a:r>
            <a:endParaRPr lang="en-GB" dirty="0"/>
          </a:p>
        </p:txBody>
      </p:sp>
      <p:sp>
        <p:nvSpPr>
          <p:cNvPr id="5" name="Rounded Rectangle 4"/>
          <p:cNvSpPr/>
          <p:nvPr/>
        </p:nvSpPr>
        <p:spPr>
          <a:xfrm>
            <a:off x="3398521" y="1819603"/>
            <a:ext cx="2331720" cy="807599"/>
          </a:xfrm>
          <a:prstGeom prst="round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Senior Managers</a:t>
            </a:r>
          </a:p>
        </p:txBody>
      </p:sp>
      <p:sp>
        <p:nvSpPr>
          <p:cNvPr id="8" name="Oval 7"/>
          <p:cNvSpPr/>
          <p:nvPr/>
        </p:nvSpPr>
        <p:spPr>
          <a:xfrm>
            <a:off x="5882641" y="2919852"/>
            <a:ext cx="2697479" cy="1391995"/>
          </a:xfrm>
          <a:prstGeom prst="ellipse">
            <a:avLst/>
          </a:prstGeom>
          <a:no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Behaviours</a:t>
            </a:r>
            <a:endPar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Rounded Rectangle 8"/>
          <p:cNvSpPr/>
          <p:nvPr/>
        </p:nvSpPr>
        <p:spPr>
          <a:xfrm>
            <a:off x="3398521" y="4592394"/>
            <a:ext cx="2331720" cy="778695"/>
          </a:xfrm>
          <a:prstGeom prst="round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Role 3</a:t>
            </a:r>
            <a:endParaRPr lang="en-GB" dirty="0">
              <a:latin typeface="Verdana" panose="020B0604030504040204" pitchFamily="34" charset="0"/>
              <a:ea typeface="Verdana" panose="020B0604030504040204" pitchFamily="34" charset="0"/>
              <a:cs typeface="Verdana" panose="020B0604030504040204" pitchFamily="34" charset="0"/>
            </a:endParaRPr>
          </a:p>
        </p:txBody>
      </p:sp>
      <p:sp>
        <p:nvSpPr>
          <p:cNvPr id="10" name="Rounded Rectangle 9"/>
          <p:cNvSpPr/>
          <p:nvPr/>
        </p:nvSpPr>
        <p:spPr>
          <a:xfrm>
            <a:off x="3398521" y="3200399"/>
            <a:ext cx="2331719" cy="830905"/>
          </a:xfrm>
          <a:prstGeom prst="round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Role 2</a:t>
            </a:r>
            <a:endParaRPr lang="en-GB" dirty="0">
              <a:latin typeface="Verdana" panose="020B0604030504040204" pitchFamily="34" charset="0"/>
              <a:ea typeface="Verdana" panose="020B0604030504040204" pitchFamily="34" charset="0"/>
              <a:cs typeface="Verdana" panose="020B0604030504040204" pitchFamily="34" charset="0"/>
            </a:endParaRPr>
          </a:p>
        </p:txBody>
      </p:sp>
      <p:sp>
        <p:nvSpPr>
          <p:cNvPr id="11" name="Oval 10"/>
          <p:cNvSpPr/>
          <p:nvPr/>
        </p:nvSpPr>
        <p:spPr>
          <a:xfrm>
            <a:off x="152401" y="2919852"/>
            <a:ext cx="3093719" cy="1391995"/>
          </a:xfrm>
          <a:prstGeom prst="ellipse">
            <a:avLst/>
          </a:prstGeom>
          <a:noFill/>
          <a:ln>
            <a:solidFill>
              <a:schemeClr val="accent4"/>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Communication</a:t>
            </a:r>
            <a:endParaRPr lang="en-GB"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1690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1158240" y="2072640"/>
            <a:ext cx="6918960" cy="2697480"/>
          </a:xfrm>
          <a:prstGeom prst="rightArrow">
            <a:avLst/>
          </a:prstGeom>
          <a:solidFill>
            <a:srgbClr val="8064A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latin typeface="Verdana" panose="020B0604030504040204" pitchFamily="34" charset="0"/>
                <a:ea typeface="Verdana" panose="020B0604030504040204" pitchFamily="34" charset="0"/>
                <a:cs typeface="Verdana" panose="020B0604030504040204" pitchFamily="34" charset="0"/>
              </a:rPr>
              <a:t>CCAT section on Behaviour</a:t>
            </a:r>
            <a:endParaRPr lang="en-GB"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5809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57238"/>
            <a:ext cx="6951980" cy="587722"/>
          </a:xfrm>
        </p:spPr>
        <p:txBody>
          <a:bodyPr>
            <a:normAutofit fontScale="90000"/>
          </a:bodyPr>
          <a:lstStyle/>
          <a:p>
            <a:r>
              <a:rPr lang="en-GB" b="1" dirty="0" smtClean="0"/>
              <a:t>Exercise 5: </a:t>
            </a:r>
            <a:r>
              <a:rPr lang="en-GB" dirty="0" smtClean="0"/>
              <a:t>Procurement considerations and constraints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6543020"/>
              </p:ext>
            </p:extLst>
          </p:nvPr>
        </p:nvGraphicFramePr>
        <p:xfrm>
          <a:off x="241300" y="3291839"/>
          <a:ext cx="8747760" cy="2885671"/>
        </p:xfrm>
        <a:graphic>
          <a:graphicData uri="http://schemas.openxmlformats.org/drawingml/2006/table">
            <a:tbl>
              <a:tblPr firstRow="1" bandRow="1">
                <a:tableStyleId>{5C22544A-7EE6-4342-B048-85BDC9FD1C3A}</a:tableStyleId>
              </a:tblPr>
              <a:tblGrid>
                <a:gridCol w="2029460"/>
                <a:gridCol w="1679575"/>
                <a:gridCol w="1679575"/>
                <a:gridCol w="1679575"/>
                <a:gridCol w="1679575"/>
              </a:tblGrid>
              <a:tr h="979903">
                <a:tc>
                  <a:txBody>
                    <a:bodyPr/>
                    <a:lstStyle/>
                    <a:p>
                      <a:endParaRPr lang="en-GB" dirty="0"/>
                    </a:p>
                  </a:txBody>
                  <a:tcPr>
                    <a:solidFill>
                      <a:schemeClr val="accent6">
                        <a:lumMod val="75000"/>
                      </a:schemeClr>
                    </a:solidFill>
                  </a:tcPr>
                </a:tc>
                <a:tc>
                  <a:txBody>
                    <a:bodyP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Office paper</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accent6">
                        <a:lumMod val="75000"/>
                      </a:schemeClr>
                    </a:solidFill>
                  </a:tcPr>
                </a:tc>
                <a:tc>
                  <a:txBody>
                    <a:bodyP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Computer equipment</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accent6">
                        <a:lumMod val="75000"/>
                      </a:schemeClr>
                    </a:solidFill>
                  </a:tcPr>
                </a:tc>
                <a:tc>
                  <a:txBody>
                    <a:bodyP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Waste</a:t>
                      </a:r>
                      <a:r>
                        <a:rPr lang="en-GB" baseline="0" dirty="0" smtClean="0">
                          <a:latin typeface="Verdana" panose="020B0604030504040204" pitchFamily="34" charset="0"/>
                          <a:ea typeface="Verdana" panose="020B0604030504040204" pitchFamily="34" charset="0"/>
                          <a:cs typeface="Verdana" panose="020B0604030504040204" pitchFamily="34" charset="0"/>
                        </a:rPr>
                        <a:t> &amp; recycling services</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accent6">
                        <a:lumMod val="75000"/>
                      </a:schemeClr>
                    </a:solidFill>
                  </a:tcPr>
                </a:tc>
                <a:tc>
                  <a:txBody>
                    <a:bodyPr/>
                    <a:lstStyle/>
                    <a:p>
                      <a:pPr algn="ctr"/>
                      <a:r>
                        <a:rPr lang="en-GB" dirty="0" smtClean="0">
                          <a:latin typeface="Verdana" panose="020B0604030504040204" pitchFamily="34" charset="0"/>
                          <a:ea typeface="Verdana" panose="020B0604030504040204" pitchFamily="34" charset="0"/>
                          <a:cs typeface="Verdana" panose="020B0604030504040204" pitchFamily="34" charset="0"/>
                        </a:rPr>
                        <a:t>New</a:t>
                      </a:r>
                      <a:r>
                        <a:rPr lang="en-GB" baseline="0" dirty="0" smtClean="0">
                          <a:latin typeface="Verdana" panose="020B0604030504040204" pitchFamily="34" charset="0"/>
                          <a:ea typeface="Verdana" panose="020B0604030504040204" pitchFamily="34" charset="0"/>
                          <a:cs typeface="Verdana" panose="020B0604030504040204" pitchFamily="34" charset="0"/>
                        </a:rPr>
                        <a:t> office buildings</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solidFill>
                      <a:schemeClr val="accent6">
                        <a:lumMod val="75000"/>
                      </a:schemeClr>
                    </a:solidFill>
                  </a:tcPr>
                </a:tc>
              </a:tr>
              <a:tr h="934321">
                <a:tc>
                  <a:txBody>
                    <a:bodyPr/>
                    <a:lstStyle/>
                    <a:p>
                      <a:r>
                        <a:rPr lang="en-GB" sz="1800" dirty="0" smtClean="0">
                          <a:latin typeface="Verdana" panose="020B0604030504040204" pitchFamily="34" charset="0"/>
                          <a:ea typeface="Verdana" panose="020B0604030504040204" pitchFamily="34" charset="0"/>
                          <a:cs typeface="Verdana" panose="020B0604030504040204" pitchFamily="34" charset="0"/>
                        </a:rPr>
                        <a:t>Resource efficiency</a:t>
                      </a:r>
                      <a:endParaRPr lang="en-GB" sz="1800" dirty="0">
                        <a:latin typeface="Verdana" panose="020B0604030504040204" pitchFamily="34" charset="0"/>
                        <a:ea typeface="Verdana" panose="020B0604030504040204" pitchFamily="34" charset="0"/>
                        <a:cs typeface="Verdana" panose="020B0604030504040204" pitchFamily="34" charset="0"/>
                      </a:endParaRPr>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r>
              <a:tr h="971447">
                <a:tc>
                  <a:txBody>
                    <a:bodyPr/>
                    <a:lstStyle/>
                    <a:p>
                      <a:r>
                        <a:rPr lang="en-GB" sz="1800" dirty="0" smtClean="0">
                          <a:latin typeface="Verdana" panose="020B0604030504040204" pitchFamily="34" charset="0"/>
                          <a:ea typeface="Verdana" panose="020B0604030504040204" pitchFamily="34" charset="0"/>
                          <a:cs typeface="Verdana" panose="020B0604030504040204" pitchFamily="34" charset="0"/>
                        </a:rPr>
                        <a:t>Climate</a:t>
                      </a:r>
                      <a:r>
                        <a:rPr lang="en-GB" sz="1800" baseline="0" dirty="0" smtClean="0">
                          <a:latin typeface="Verdana" panose="020B0604030504040204" pitchFamily="34" charset="0"/>
                          <a:ea typeface="Verdana" panose="020B0604030504040204" pitchFamily="34" charset="0"/>
                          <a:cs typeface="Verdana" panose="020B0604030504040204" pitchFamily="34" charset="0"/>
                        </a:rPr>
                        <a:t> change adaptation risks</a:t>
                      </a:r>
                      <a:endParaRPr lang="en-GB" sz="1800" dirty="0">
                        <a:latin typeface="Verdana" panose="020B0604030504040204" pitchFamily="34" charset="0"/>
                        <a:ea typeface="Verdana" panose="020B0604030504040204" pitchFamily="34" charset="0"/>
                        <a:cs typeface="Verdana" panose="020B0604030504040204" pitchFamily="34" charset="0"/>
                      </a:endParaRPr>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c>
                  <a:txBody>
                    <a:bodyPr/>
                    <a:lstStyle/>
                    <a:p>
                      <a:endParaRPr lang="en-GB" dirty="0"/>
                    </a:p>
                  </a:txBody>
                  <a:tcPr>
                    <a:solidFill>
                      <a:schemeClr val="accent6">
                        <a:lumMod val="60000"/>
                        <a:lumOff val="40000"/>
                      </a:schemeClr>
                    </a:solidFill>
                  </a:tcPr>
                </a:tc>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09285" y="1892096"/>
            <a:ext cx="1417320" cy="1274013"/>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2358" y="2118360"/>
            <a:ext cx="1047749" cy="1047749"/>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78625" y="2118360"/>
            <a:ext cx="1156104" cy="1156104"/>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02657" y="1724959"/>
            <a:ext cx="961236" cy="1441150"/>
          </a:xfrm>
          <a:prstGeom prst="rect">
            <a:avLst/>
          </a:prstGeom>
        </p:spPr>
      </p:pic>
    </p:spTree>
    <p:extLst>
      <p:ext uri="{BB962C8B-B14F-4D97-AF65-F5344CB8AC3E}">
        <p14:creationId xmlns:p14="http://schemas.microsoft.com/office/powerpoint/2010/main" val="3651080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1158240" y="2072640"/>
            <a:ext cx="6918960" cy="2697480"/>
          </a:xfrm>
          <a:prstGeom prst="rightArrow">
            <a:avLst/>
          </a:prstGeom>
          <a:solidFill>
            <a:schemeClr val="accent6">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latin typeface="Verdana" panose="020B0604030504040204" pitchFamily="34" charset="0"/>
                <a:ea typeface="Verdana" panose="020B0604030504040204" pitchFamily="34" charset="0"/>
                <a:cs typeface="Verdana" panose="020B0604030504040204" pitchFamily="34" charset="0"/>
              </a:rPr>
              <a:t>CCAT section on Procurement</a:t>
            </a:r>
            <a:endParaRPr lang="en-GB"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32388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162" y="719644"/>
            <a:ext cx="6293971" cy="819596"/>
          </a:xfrm>
        </p:spPr>
        <p:txBody>
          <a:bodyPr>
            <a:normAutofit fontScale="90000"/>
          </a:bodyPr>
          <a:lstStyle/>
          <a:p>
            <a:r>
              <a:rPr lang="en-GB" b="1" dirty="0" smtClean="0"/>
              <a:t>Exercise 6: </a:t>
            </a:r>
            <a:r>
              <a:rPr lang="en-GB" dirty="0" smtClean="0"/>
              <a:t>where do you want </a:t>
            </a:r>
            <a:r>
              <a:rPr lang="en-GB" dirty="0" smtClean="0">
                <a:solidFill>
                  <a:srgbClr val="FF0000"/>
                </a:solidFill>
              </a:rPr>
              <a:t>Organisation X</a:t>
            </a:r>
            <a:r>
              <a:rPr lang="en-GB" dirty="0" smtClean="0"/>
              <a:t> to be?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8325586"/>
              </p:ext>
            </p:extLst>
          </p:nvPr>
        </p:nvGraphicFramePr>
        <p:xfrm>
          <a:off x="354842" y="2323529"/>
          <a:ext cx="8469118" cy="3851440"/>
        </p:xfrm>
        <a:graphic>
          <a:graphicData uri="http://schemas.openxmlformats.org/drawingml/2006/table">
            <a:tbl>
              <a:tblPr firstRow="1" bandRow="1">
                <a:tableStyleId>{5C22544A-7EE6-4342-B048-85BDC9FD1C3A}</a:tableStyleId>
              </a:tblPr>
              <a:tblGrid>
                <a:gridCol w="1141155"/>
                <a:gridCol w="2282142"/>
                <a:gridCol w="5045821"/>
              </a:tblGrid>
              <a:tr h="861631">
                <a:tc>
                  <a:txBody>
                    <a:bodyPr/>
                    <a:lstStyle/>
                    <a:p>
                      <a:r>
                        <a:rPr lang="en-GB" sz="2000" dirty="0" smtClean="0">
                          <a:latin typeface="Verdana" panose="020B0604030504040204" pitchFamily="34" charset="0"/>
                          <a:ea typeface="Verdana" panose="020B0604030504040204" pitchFamily="34" charset="0"/>
                          <a:cs typeface="Verdana" panose="020B0604030504040204" pitchFamily="34" charset="0"/>
                        </a:rPr>
                        <a:t>Year</a:t>
                      </a:r>
                      <a:endParaRPr lang="en-GB" sz="2000" dirty="0">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B95"/>
                    </a:solidFill>
                  </a:tcPr>
                </a:tc>
                <a:tc>
                  <a:txBody>
                    <a:bodyPr/>
                    <a:lstStyle/>
                    <a:p>
                      <a:pPr algn="ctr"/>
                      <a:r>
                        <a:rPr lang="en-GB" sz="2000" dirty="0" smtClean="0">
                          <a:latin typeface="Verdana" panose="020B0604030504040204" pitchFamily="34" charset="0"/>
                          <a:ea typeface="Verdana" panose="020B0604030504040204" pitchFamily="34" charset="0"/>
                          <a:cs typeface="Verdana" panose="020B0604030504040204" pitchFamily="34" charset="0"/>
                        </a:rPr>
                        <a:t>Emissions (tCO</a:t>
                      </a:r>
                      <a:r>
                        <a:rPr lang="en-GB" sz="2000" baseline="-25000" dirty="0" smtClean="0">
                          <a:latin typeface="Verdana" panose="020B0604030504040204" pitchFamily="34" charset="0"/>
                          <a:ea typeface="Verdana" panose="020B0604030504040204" pitchFamily="34" charset="0"/>
                          <a:cs typeface="Verdana" panose="020B0604030504040204" pitchFamily="34" charset="0"/>
                        </a:rPr>
                        <a:t>2</a:t>
                      </a:r>
                      <a:r>
                        <a:rPr lang="en-GB" sz="2000" dirty="0" smtClean="0">
                          <a:latin typeface="Verdana" panose="020B0604030504040204" pitchFamily="34" charset="0"/>
                          <a:ea typeface="Verdana" panose="020B0604030504040204" pitchFamily="34" charset="0"/>
                          <a:cs typeface="Verdana" panose="020B0604030504040204" pitchFamily="34" charset="0"/>
                        </a:rPr>
                        <a:t>e)</a:t>
                      </a:r>
                      <a:endParaRPr lang="en-GB" sz="2000" dirty="0">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B95"/>
                    </a:solidFill>
                  </a:tcPr>
                </a:tc>
                <a:tc>
                  <a:txBody>
                    <a:bodyPr/>
                    <a:lstStyle/>
                    <a:p>
                      <a:pPr algn="ctr"/>
                      <a:r>
                        <a:rPr lang="en-GB" sz="2000" dirty="0" smtClean="0">
                          <a:latin typeface="Verdana" panose="020B0604030504040204" pitchFamily="34" charset="0"/>
                          <a:ea typeface="Verdana" panose="020B0604030504040204" pitchFamily="34" charset="0"/>
                          <a:cs typeface="Verdana" panose="020B0604030504040204" pitchFamily="34" charset="0"/>
                        </a:rPr>
                        <a:t>Examples of changes to estate and service delivery</a:t>
                      </a:r>
                      <a:endParaRPr lang="en-GB" sz="2000" dirty="0">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8B95"/>
                    </a:solidFill>
                  </a:tcPr>
                </a:tc>
              </a:tr>
              <a:tr h="1023849">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2020</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942111">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2030</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1023849">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2050</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dirty="0"/>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bl>
          </a:graphicData>
        </a:graphic>
      </p:graphicFrame>
    </p:spTree>
    <p:extLst>
      <p:ext uri="{BB962C8B-B14F-4D97-AF65-F5344CB8AC3E}">
        <p14:creationId xmlns:p14="http://schemas.microsoft.com/office/powerpoint/2010/main" val="1782313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463377"/>
            <a:ext cx="6912535" cy="587722"/>
          </a:xfrm>
        </p:spPr>
        <p:txBody>
          <a:bodyPr>
            <a:normAutofit/>
          </a:bodyPr>
          <a:lstStyle/>
          <a:p>
            <a:r>
              <a:rPr lang="en-GB" b="1" dirty="0" smtClean="0"/>
              <a:t>Results from CCAT for </a:t>
            </a:r>
            <a:r>
              <a:rPr lang="en-GB" b="1" dirty="0" smtClean="0">
                <a:solidFill>
                  <a:srgbClr val="FF0000"/>
                </a:solidFill>
              </a:rPr>
              <a:t>Organisation X</a:t>
            </a:r>
            <a:endParaRPr lang="en-GB" b="1" dirty="0">
              <a:solidFill>
                <a:srgbClr val="FF0000"/>
              </a:solidFill>
            </a:endParaRP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321586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4977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757238"/>
            <a:ext cx="6705600" cy="587722"/>
          </a:xfrm>
        </p:spPr>
        <p:txBody>
          <a:bodyPr/>
          <a:lstStyle/>
          <a:p>
            <a:r>
              <a:rPr lang="en-GB" b="1" dirty="0" smtClean="0"/>
              <a:t>CCAT workshop outline</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47701835"/>
              </p:ext>
            </p:extLst>
          </p:nvPr>
        </p:nvGraphicFramePr>
        <p:xfrm>
          <a:off x="350520" y="1844037"/>
          <a:ext cx="8580120" cy="4342539"/>
        </p:xfrm>
        <a:graphic>
          <a:graphicData uri="http://schemas.openxmlformats.org/drawingml/2006/table">
            <a:tbl>
              <a:tblPr firstRow="1" bandRow="1">
                <a:tableStyleId>{7DF18680-E054-41AD-8BC1-D1AEF772440D}</a:tableStyleId>
              </a:tblPr>
              <a:tblGrid>
                <a:gridCol w="999978"/>
                <a:gridCol w="5289453"/>
                <a:gridCol w="2290689"/>
              </a:tblGrid>
              <a:tr h="617382">
                <a:tc>
                  <a:txBody>
                    <a:bodyPr/>
                    <a:lstStyle/>
                    <a:p>
                      <a:pPr algn="l"/>
                      <a:r>
                        <a:rPr lang="en-GB" dirty="0" smtClean="0">
                          <a:latin typeface="Verdana" panose="020B0604030504040204" pitchFamily="34" charset="0"/>
                          <a:ea typeface="Verdana" panose="020B0604030504040204" pitchFamily="34" charset="0"/>
                          <a:cs typeface="Verdana" panose="020B0604030504040204" pitchFamily="34" charset="0"/>
                        </a:rPr>
                        <a:t>Time</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B w="19050" cap="flat" cmpd="sng" algn="ctr">
                      <a:solidFill>
                        <a:schemeClr val="bg1"/>
                      </a:solidFill>
                      <a:prstDash val="solid"/>
                      <a:round/>
                      <a:headEnd type="none" w="med" len="med"/>
                      <a:tailEnd type="none" w="med" len="med"/>
                    </a:lnB>
                    <a:solidFill>
                      <a:srgbClr val="008B95"/>
                    </a:solidFill>
                  </a:tcPr>
                </a:tc>
                <a:tc>
                  <a:txBody>
                    <a:bodyPr/>
                    <a:lstStyle/>
                    <a:p>
                      <a:pPr algn="l"/>
                      <a:r>
                        <a:rPr lang="en-GB" dirty="0" smtClean="0">
                          <a:latin typeface="Verdana" panose="020B0604030504040204" pitchFamily="34" charset="0"/>
                          <a:ea typeface="Verdana" panose="020B0604030504040204" pitchFamily="34" charset="0"/>
                          <a:cs typeface="Verdana" panose="020B0604030504040204" pitchFamily="34" charset="0"/>
                        </a:rPr>
                        <a:t>Topic/Exercise</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B w="19050" cap="flat" cmpd="sng" algn="ctr">
                      <a:solidFill>
                        <a:schemeClr val="bg1"/>
                      </a:solidFill>
                      <a:prstDash val="solid"/>
                      <a:round/>
                      <a:headEnd type="none" w="med" len="med"/>
                      <a:tailEnd type="none" w="med" len="med"/>
                    </a:lnB>
                    <a:solidFill>
                      <a:srgbClr val="008B95"/>
                    </a:solidFill>
                  </a:tcPr>
                </a:tc>
                <a:tc>
                  <a:txBody>
                    <a:bodyPr/>
                    <a:lstStyle/>
                    <a:p>
                      <a:pPr algn="l"/>
                      <a:r>
                        <a:rPr lang="en-GB" dirty="0" smtClean="0">
                          <a:latin typeface="Verdana" panose="020B0604030504040204" pitchFamily="34" charset="0"/>
                          <a:ea typeface="Verdana" panose="020B0604030504040204" pitchFamily="34" charset="0"/>
                          <a:cs typeface="Verdana" panose="020B0604030504040204" pitchFamily="34" charset="0"/>
                        </a:rPr>
                        <a:t>Section</a:t>
                      </a:r>
                      <a:r>
                        <a:rPr lang="en-GB" baseline="0" dirty="0" smtClean="0">
                          <a:latin typeface="Verdana" panose="020B0604030504040204" pitchFamily="34" charset="0"/>
                          <a:ea typeface="Verdana" panose="020B0604030504040204" pitchFamily="34" charset="0"/>
                          <a:cs typeface="Verdana" panose="020B0604030504040204" pitchFamily="34" charset="0"/>
                        </a:rPr>
                        <a:t> of CCAT</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B w="19050" cap="flat" cmpd="sng" algn="ctr">
                      <a:solidFill>
                        <a:schemeClr val="bg1"/>
                      </a:solidFill>
                      <a:prstDash val="solid"/>
                      <a:round/>
                      <a:headEnd type="none" w="med" len="med"/>
                      <a:tailEnd type="none" w="med" len="med"/>
                    </a:lnB>
                    <a:solidFill>
                      <a:srgbClr val="008B95"/>
                    </a:solidFill>
                  </a:tcPr>
                </a:tc>
              </a:tr>
              <a:tr h="411483">
                <a:tc>
                  <a:txBody>
                    <a:bodyPr/>
                    <a:lstStyle/>
                    <a:p>
                      <a:r>
                        <a:rPr lang="en-GB" b="0" dirty="0" smtClean="0">
                          <a:solidFill>
                            <a:srgbClr val="FF0000"/>
                          </a:solidFill>
                        </a:rPr>
                        <a:t>XX:XX</a:t>
                      </a:r>
                      <a:endParaRPr lang="en-GB" b="0" dirty="0">
                        <a:solidFill>
                          <a:srgbClr val="FF0000"/>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latin typeface="Verdana" panose="020B0604030504040204" pitchFamily="34" charset="0"/>
                          <a:ea typeface="Verdana" panose="020B0604030504040204" pitchFamily="34" charset="0"/>
                          <a:cs typeface="Verdana" panose="020B0604030504040204" pitchFamily="34" charset="0"/>
                        </a:rPr>
                        <a:t>Introduction to CCAT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457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solidFill>
                            <a:srgbClr val="FF0000"/>
                          </a:solidFill>
                        </a:rPr>
                        <a:t>XX:XX</a:t>
                      </a:r>
                    </a:p>
                    <a:p>
                      <a:endParaRPr lang="en-GB" b="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dirty="0" smtClean="0">
                          <a:latin typeface="Verdana" panose="020B0604030504040204" pitchFamily="34" charset="0"/>
                          <a:ea typeface="Verdana" panose="020B0604030504040204" pitchFamily="34" charset="0"/>
                          <a:cs typeface="Verdana" panose="020B0604030504040204" pitchFamily="34" charset="0"/>
                        </a:rPr>
                        <a:t>SWOT</a:t>
                      </a:r>
                      <a:r>
                        <a:rPr lang="en-GB" b="0" baseline="0" dirty="0" smtClean="0">
                          <a:latin typeface="Verdana" panose="020B0604030504040204" pitchFamily="34" charset="0"/>
                          <a:ea typeface="Verdana" panose="020B0604030504040204" pitchFamily="34" charset="0"/>
                          <a:cs typeface="Verdana" panose="020B0604030504040204" pitchFamily="34" charset="0"/>
                        </a:rPr>
                        <a:t> analysis and achievements/challenges</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dirty="0" smtClean="0">
                          <a:latin typeface="Verdana" panose="020B0604030504040204" pitchFamily="34" charset="0"/>
                          <a:ea typeface="Verdana" panose="020B0604030504040204" pitchFamily="34" charset="0"/>
                          <a:cs typeface="Verdana" panose="020B0604030504040204" pitchFamily="34" charset="0"/>
                        </a:rPr>
                        <a:t>Governance</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73497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solidFill>
                            <a:srgbClr val="FF0000"/>
                          </a:solidFill>
                        </a:rPr>
                        <a:t>XX:XX</a:t>
                      </a:r>
                    </a:p>
                    <a:p>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latin typeface="Verdana" panose="020B0604030504040204" pitchFamily="34" charset="0"/>
                          <a:ea typeface="Verdana" panose="020B0604030504040204" pitchFamily="34" charset="0"/>
                          <a:cs typeface="Verdana" panose="020B0604030504040204" pitchFamily="34" charset="0"/>
                        </a:rPr>
                        <a:t>Emissions performance to date and allocation</a:t>
                      </a:r>
                      <a:r>
                        <a:rPr lang="en-GB" b="0" baseline="0" dirty="0" smtClean="0">
                          <a:latin typeface="Verdana" panose="020B0604030504040204" pitchFamily="34" charset="0"/>
                          <a:ea typeface="Verdana" panose="020B0604030504040204" pitchFamily="34" charset="0"/>
                          <a:cs typeface="Verdana" panose="020B0604030504040204" pitchFamily="34" charset="0"/>
                        </a:rPr>
                        <a:t> of time to carbon management</a:t>
                      </a:r>
                      <a:endParaRPr lang="en-GB" b="0" dirty="0" smtClean="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dirty="0" smtClean="0">
                          <a:latin typeface="Verdana" panose="020B0604030504040204" pitchFamily="34" charset="0"/>
                          <a:ea typeface="Verdana" panose="020B0604030504040204" pitchFamily="34" charset="0"/>
                          <a:cs typeface="Verdana" panose="020B0604030504040204" pitchFamily="34" charset="0"/>
                        </a:rPr>
                        <a:t>Emissions</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4409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solidFill>
                            <a:srgbClr val="FF0000"/>
                          </a:solidFill>
                        </a:rPr>
                        <a:t>XX:XX</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dirty="0" smtClean="0">
                          <a:latin typeface="Verdana" panose="020B0604030504040204" pitchFamily="34" charset="0"/>
                          <a:ea typeface="Verdana" panose="020B0604030504040204" pitchFamily="34" charset="0"/>
                          <a:cs typeface="Verdana" panose="020B0604030504040204" pitchFamily="34" charset="0"/>
                        </a:rPr>
                        <a:t>Adaptation</a:t>
                      </a:r>
                      <a:r>
                        <a:rPr lang="en-GB" b="0" baseline="0" dirty="0" smtClean="0">
                          <a:latin typeface="Verdana" panose="020B0604030504040204" pitchFamily="34" charset="0"/>
                          <a:ea typeface="Verdana" panose="020B0604030504040204" pitchFamily="34" charset="0"/>
                          <a:cs typeface="Verdana" panose="020B0604030504040204" pitchFamily="34" charset="0"/>
                        </a:rPr>
                        <a:t> projections for the area</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baseline="0" dirty="0" smtClean="0">
                          <a:latin typeface="Verdana" panose="020B0604030504040204" pitchFamily="34" charset="0"/>
                          <a:ea typeface="Verdana" panose="020B0604030504040204" pitchFamily="34" charset="0"/>
                          <a:cs typeface="Verdana" panose="020B0604030504040204" pitchFamily="34" charset="0"/>
                        </a:rPr>
                        <a:t>Adaptation</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4409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solidFill>
                            <a:srgbClr val="FF0000"/>
                          </a:solidFill>
                        </a:rPr>
                        <a:t>XX:XX</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dirty="0" smtClean="0">
                          <a:latin typeface="Verdana" panose="020B0604030504040204" pitchFamily="34" charset="0"/>
                          <a:ea typeface="Verdana" panose="020B0604030504040204" pitchFamily="34" charset="0"/>
                          <a:cs typeface="Verdana" panose="020B0604030504040204" pitchFamily="34" charset="0"/>
                        </a:rPr>
                        <a:t>Staff</a:t>
                      </a:r>
                      <a:r>
                        <a:rPr lang="en-GB" b="0" baseline="0" dirty="0" smtClean="0">
                          <a:latin typeface="Verdana" panose="020B0604030504040204" pitchFamily="34" charset="0"/>
                          <a:ea typeface="Verdana" panose="020B0604030504040204" pitchFamily="34" charset="0"/>
                          <a:cs typeface="Verdana" panose="020B0604030504040204" pitchFamily="34" charset="0"/>
                        </a:rPr>
                        <a:t> behaviour and communications</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dirty="0" smtClean="0">
                          <a:latin typeface="Verdana" panose="020B0604030504040204" pitchFamily="34" charset="0"/>
                          <a:ea typeface="Verdana" panose="020B0604030504040204" pitchFamily="34" charset="0"/>
                          <a:cs typeface="Verdana" panose="020B0604030504040204" pitchFamily="34" charset="0"/>
                        </a:rPr>
                        <a:t>Behaviour</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6908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solidFill>
                            <a:srgbClr val="FF0000"/>
                          </a:solidFill>
                        </a:rPr>
                        <a:t>XX:XX</a:t>
                      </a:r>
                    </a:p>
                    <a:p>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dirty="0" smtClean="0">
                          <a:latin typeface="Verdana" panose="020B0604030504040204" pitchFamily="34" charset="0"/>
                          <a:ea typeface="Verdana" panose="020B0604030504040204" pitchFamily="34" charset="0"/>
                          <a:cs typeface="Verdana" panose="020B0604030504040204" pitchFamily="34" charset="0"/>
                        </a:rPr>
                        <a:t>Resource efficiency</a:t>
                      </a:r>
                      <a:r>
                        <a:rPr lang="en-GB" b="0" baseline="0" dirty="0" smtClean="0">
                          <a:latin typeface="Verdana" panose="020B0604030504040204" pitchFamily="34" charset="0"/>
                          <a:ea typeface="Verdana" panose="020B0604030504040204" pitchFamily="34" charset="0"/>
                          <a:cs typeface="Verdana" panose="020B0604030504040204" pitchFamily="34" charset="0"/>
                        </a:rPr>
                        <a:t> and risk considerations and challenges in procurement</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r>
                        <a:rPr lang="en-GB" b="0" baseline="0" dirty="0" smtClean="0">
                          <a:latin typeface="Verdana" panose="020B0604030504040204" pitchFamily="34" charset="0"/>
                          <a:ea typeface="Verdana" panose="020B0604030504040204" pitchFamily="34" charset="0"/>
                          <a:cs typeface="Verdana" panose="020B0604030504040204" pitchFamily="34" charset="0"/>
                        </a:rPr>
                        <a:t>Procurement</a:t>
                      </a:r>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r h="35279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solidFill>
                            <a:srgbClr val="FF0000"/>
                          </a:solidFill>
                        </a:rPr>
                        <a:t>XX:XX</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b="0" dirty="0" smtClean="0">
                          <a:latin typeface="Verdana" panose="020B0604030504040204" pitchFamily="34" charset="0"/>
                          <a:ea typeface="Verdana" panose="020B0604030504040204" pitchFamily="34" charset="0"/>
                          <a:cs typeface="Verdana" panose="020B0604030504040204" pitchFamily="34" charset="0"/>
                        </a:rPr>
                        <a:t>Summary</a:t>
                      </a:r>
                      <a:r>
                        <a:rPr lang="en-GB" b="0" baseline="0" dirty="0" smtClean="0">
                          <a:latin typeface="Verdana" panose="020B0604030504040204" pitchFamily="34" charset="0"/>
                          <a:ea typeface="Verdana" panose="020B0604030504040204" pitchFamily="34" charset="0"/>
                          <a:cs typeface="Verdana" panose="020B0604030504040204" pitchFamily="34" charset="0"/>
                        </a:rPr>
                        <a:t> of results</a:t>
                      </a:r>
                      <a:endParaRPr lang="en-GB" b="0" dirty="0" smtClean="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c>
                  <a:txBody>
                    <a:bodyPr/>
                    <a:lstStyle/>
                    <a:p>
                      <a:endParaRPr lang="en-GB" b="0"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3CECA"/>
                    </a:solidFill>
                  </a:tcPr>
                </a:tc>
              </a:tr>
            </a:tbl>
          </a:graphicData>
        </a:graphic>
      </p:graphicFrame>
    </p:spTree>
    <p:extLst>
      <p:ext uri="{BB962C8B-B14F-4D97-AF65-F5344CB8AC3E}">
        <p14:creationId xmlns:p14="http://schemas.microsoft.com/office/powerpoint/2010/main" val="1875865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99" y="757238"/>
            <a:ext cx="6669863" cy="587722"/>
          </a:xfrm>
        </p:spPr>
        <p:txBody>
          <a:bodyPr>
            <a:noAutofit/>
          </a:bodyPr>
          <a:lstStyle/>
          <a:p>
            <a:r>
              <a:rPr lang="en-US" b="1" dirty="0" smtClean="0"/>
              <a:t>The Climate Change Assessment Tool</a:t>
            </a:r>
            <a:endParaRPr lang="en-US" b="1" dirty="0"/>
          </a:p>
        </p:txBody>
      </p:sp>
      <p:sp>
        <p:nvSpPr>
          <p:cNvPr id="3" name="Content Placeholder 2"/>
          <p:cNvSpPr>
            <a:spLocks noGrp="1"/>
          </p:cNvSpPr>
          <p:nvPr>
            <p:ph idx="1"/>
          </p:nvPr>
        </p:nvSpPr>
        <p:spPr>
          <a:xfrm>
            <a:off x="241299" y="1533926"/>
            <a:ext cx="8351371" cy="4525963"/>
          </a:xfrm>
        </p:spPr>
        <p:txBody>
          <a:bodyPr>
            <a:normAutofit/>
          </a:bodyPr>
          <a:lstStyle/>
          <a:p>
            <a:r>
              <a:rPr lang="en-US" dirty="0" smtClean="0"/>
              <a:t>Designed to help public sector organisations:	</a:t>
            </a:r>
          </a:p>
          <a:p>
            <a:pPr lvl="1"/>
            <a:r>
              <a:rPr lang="en-GB" dirty="0" smtClean="0"/>
              <a:t>Evaluate current performance</a:t>
            </a:r>
            <a:endParaRPr lang="en-GB" dirty="0"/>
          </a:p>
          <a:p>
            <a:pPr lvl="1"/>
            <a:r>
              <a:rPr lang="en-GB" dirty="0"/>
              <a:t>Provide feedback </a:t>
            </a:r>
            <a:r>
              <a:rPr lang="en-GB" dirty="0" smtClean="0"/>
              <a:t>for </a:t>
            </a:r>
            <a:r>
              <a:rPr lang="en-GB" dirty="0"/>
              <a:t>management about performance and areas for improvement</a:t>
            </a:r>
            <a:endParaRPr lang="en-US" dirty="0"/>
          </a:p>
          <a:p>
            <a:pPr lvl="1"/>
            <a:r>
              <a:rPr lang="en-GB" dirty="0" smtClean="0"/>
              <a:t>Monitor and </a:t>
            </a:r>
            <a:r>
              <a:rPr lang="en-GB" dirty="0"/>
              <a:t>review progress over time</a:t>
            </a:r>
          </a:p>
          <a:p>
            <a:pPr lvl="1"/>
            <a:r>
              <a:rPr lang="en-GB" dirty="0"/>
              <a:t>C</a:t>
            </a:r>
            <a:r>
              <a:rPr lang="en-GB" dirty="0" smtClean="0"/>
              <a:t>apture </a:t>
            </a:r>
            <a:r>
              <a:rPr lang="en-GB" dirty="0"/>
              <a:t>year on year improvement within a structured framework</a:t>
            </a:r>
          </a:p>
          <a:p>
            <a:pPr lvl="1"/>
            <a:r>
              <a:rPr lang="en-GB" dirty="0" smtClean="0"/>
              <a:t>Generate an </a:t>
            </a:r>
            <a:r>
              <a:rPr lang="en-GB" dirty="0"/>
              <a:t>individual action plan to address priority </a:t>
            </a:r>
            <a:r>
              <a:rPr lang="en-GB" dirty="0" smtClean="0"/>
              <a:t>areas</a:t>
            </a:r>
          </a:p>
          <a:p>
            <a:pPr lvl="1"/>
            <a:r>
              <a:rPr lang="en-GB" dirty="0" smtClean="0"/>
              <a:t>Support climate </a:t>
            </a:r>
            <a:r>
              <a:rPr lang="en-GB" dirty="0"/>
              <a:t>change </a:t>
            </a:r>
            <a:r>
              <a:rPr lang="en-GB" dirty="0" smtClean="0"/>
              <a:t>reporting</a:t>
            </a:r>
          </a:p>
        </p:txBody>
      </p:sp>
    </p:spTree>
    <p:extLst>
      <p:ext uri="{BB962C8B-B14F-4D97-AF65-F5344CB8AC3E}">
        <p14:creationId xmlns:p14="http://schemas.microsoft.com/office/powerpoint/2010/main" val="3180819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3250" y="212907"/>
            <a:ext cx="8541126" cy="847166"/>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Climate Change Assessment Tool</a:t>
            </a:r>
          </a:p>
        </p:txBody>
      </p:sp>
      <p:sp>
        <p:nvSpPr>
          <p:cNvPr id="6" name="Rectangle 5"/>
          <p:cNvSpPr/>
          <p:nvPr/>
        </p:nvSpPr>
        <p:spPr>
          <a:xfrm>
            <a:off x="253251" y="1193765"/>
            <a:ext cx="1521763" cy="842684"/>
          </a:xfrm>
          <a:prstGeom prst="rect">
            <a:avLst/>
          </a:prstGeom>
          <a:solidFill>
            <a:srgbClr val="008B95"/>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Governance</a:t>
            </a:r>
          </a:p>
        </p:txBody>
      </p:sp>
      <p:sp>
        <p:nvSpPr>
          <p:cNvPr id="9" name="Rectangle 8"/>
          <p:cNvSpPr/>
          <p:nvPr/>
        </p:nvSpPr>
        <p:spPr>
          <a:xfrm>
            <a:off x="2022662" y="1202531"/>
            <a:ext cx="1503827" cy="842684"/>
          </a:xfrm>
          <a:prstGeom prst="rect">
            <a:avLst/>
          </a:prstGeom>
          <a:solidFill>
            <a:srgbClr val="36609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Emissions</a:t>
            </a:r>
          </a:p>
        </p:txBody>
      </p:sp>
      <p:sp>
        <p:nvSpPr>
          <p:cNvPr id="10" name="Rectangle 9"/>
          <p:cNvSpPr/>
          <p:nvPr/>
        </p:nvSpPr>
        <p:spPr>
          <a:xfrm>
            <a:off x="3801030" y="1193765"/>
            <a:ext cx="1503827" cy="842684"/>
          </a:xfrm>
          <a:prstGeom prst="rect">
            <a:avLst/>
          </a:prstGeom>
          <a:solidFill>
            <a:srgbClr val="7AB8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Adaptation</a:t>
            </a:r>
          </a:p>
        </p:txBody>
      </p:sp>
      <p:sp>
        <p:nvSpPr>
          <p:cNvPr id="11" name="Rectangle 10"/>
          <p:cNvSpPr/>
          <p:nvPr/>
        </p:nvSpPr>
        <p:spPr>
          <a:xfrm>
            <a:off x="5557011" y="1193765"/>
            <a:ext cx="1503827" cy="842684"/>
          </a:xfrm>
          <a:prstGeom prst="rect">
            <a:avLst/>
          </a:prstGeom>
          <a:solidFill>
            <a:schemeClr val="accent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Behaviour</a:t>
            </a:r>
          </a:p>
        </p:txBody>
      </p:sp>
      <p:sp>
        <p:nvSpPr>
          <p:cNvPr id="19" name="Rectangle 18"/>
          <p:cNvSpPr/>
          <p:nvPr/>
        </p:nvSpPr>
        <p:spPr>
          <a:xfrm>
            <a:off x="253251" y="2762806"/>
            <a:ext cx="1521762" cy="421342"/>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1b</a:t>
            </a:r>
          </a:p>
        </p:txBody>
      </p:sp>
      <p:sp>
        <p:nvSpPr>
          <p:cNvPr id="20" name="Rectangle 19"/>
          <p:cNvSpPr/>
          <p:nvPr/>
        </p:nvSpPr>
        <p:spPr>
          <a:xfrm>
            <a:off x="253251" y="2209859"/>
            <a:ext cx="1521762" cy="421342"/>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1a</a:t>
            </a:r>
          </a:p>
        </p:txBody>
      </p:sp>
      <p:sp>
        <p:nvSpPr>
          <p:cNvPr id="26" name="Rectangle 25"/>
          <p:cNvSpPr/>
          <p:nvPr/>
        </p:nvSpPr>
        <p:spPr>
          <a:xfrm>
            <a:off x="253251" y="6210857"/>
            <a:ext cx="1521763" cy="42134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Select one</a:t>
            </a:r>
          </a:p>
        </p:txBody>
      </p:sp>
      <p:sp>
        <p:nvSpPr>
          <p:cNvPr id="27" name="Rectangle 26"/>
          <p:cNvSpPr/>
          <p:nvPr/>
        </p:nvSpPr>
        <p:spPr>
          <a:xfrm>
            <a:off x="2018177" y="6210857"/>
            <a:ext cx="1512797" cy="42134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35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Agree/disagree</a:t>
            </a:r>
          </a:p>
        </p:txBody>
      </p:sp>
      <p:sp>
        <p:nvSpPr>
          <p:cNvPr id="21" name="Rectangle 20"/>
          <p:cNvSpPr/>
          <p:nvPr/>
        </p:nvSpPr>
        <p:spPr>
          <a:xfrm>
            <a:off x="7309611" y="1193765"/>
            <a:ext cx="1503827" cy="842684"/>
          </a:xfrm>
          <a:prstGeom prst="rect">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Procurement</a:t>
            </a:r>
          </a:p>
        </p:txBody>
      </p:sp>
      <p:sp>
        <p:nvSpPr>
          <p:cNvPr id="12" name="Rectangle 11"/>
          <p:cNvSpPr/>
          <p:nvPr/>
        </p:nvSpPr>
        <p:spPr>
          <a:xfrm>
            <a:off x="253251" y="3298837"/>
            <a:ext cx="1521762" cy="421342"/>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1c</a:t>
            </a:r>
          </a:p>
        </p:txBody>
      </p:sp>
      <p:sp>
        <p:nvSpPr>
          <p:cNvPr id="13" name="Rectangle 12"/>
          <p:cNvSpPr/>
          <p:nvPr/>
        </p:nvSpPr>
        <p:spPr>
          <a:xfrm>
            <a:off x="253251" y="3848296"/>
            <a:ext cx="1521762" cy="421342"/>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1d</a:t>
            </a:r>
          </a:p>
        </p:txBody>
      </p:sp>
      <p:sp>
        <p:nvSpPr>
          <p:cNvPr id="14" name="Rectangle 13"/>
          <p:cNvSpPr/>
          <p:nvPr/>
        </p:nvSpPr>
        <p:spPr>
          <a:xfrm>
            <a:off x="253251" y="4401243"/>
            <a:ext cx="1521762" cy="421342"/>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1e</a:t>
            </a:r>
          </a:p>
        </p:txBody>
      </p:sp>
      <p:sp>
        <p:nvSpPr>
          <p:cNvPr id="15" name="Rectangle 14"/>
          <p:cNvSpPr/>
          <p:nvPr/>
        </p:nvSpPr>
        <p:spPr>
          <a:xfrm>
            <a:off x="253251" y="4944635"/>
            <a:ext cx="1521762" cy="421342"/>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1f</a:t>
            </a:r>
          </a:p>
        </p:txBody>
      </p:sp>
      <p:sp>
        <p:nvSpPr>
          <p:cNvPr id="16" name="Rectangle 15"/>
          <p:cNvSpPr/>
          <p:nvPr/>
        </p:nvSpPr>
        <p:spPr>
          <a:xfrm>
            <a:off x="253251" y="5500741"/>
            <a:ext cx="1521762" cy="421342"/>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1g</a:t>
            </a:r>
          </a:p>
        </p:txBody>
      </p:sp>
      <p:sp>
        <p:nvSpPr>
          <p:cNvPr id="17" name="Rectangle 16"/>
          <p:cNvSpPr/>
          <p:nvPr/>
        </p:nvSpPr>
        <p:spPr>
          <a:xfrm>
            <a:off x="2017059" y="2209859"/>
            <a:ext cx="1515033" cy="421342"/>
          </a:xfrm>
          <a:prstGeom prst="rect">
            <a:avLst/>
          </a:prstGeom>
          <a:solidFill>
            <a:srgbClr val="95B3D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2a</a:t>
            </a:r>
          </a:p>
        </p:txBody>
      </p:sp>
      <p:sp>
        <p:nvSpPr>
          <p:cNvPr id="18" name="Rectangle 17"/>
          <p:cNvSpPr/>
          <p:nvPr/>
        </p:nvSpPr>
        <p:spPr>
          <a:xfrm>
            <a:off x="2013694" y="2762806"/>
            <a:ext cx="1521762" cy="421342"/>
          </a:xfrm>
          <a:prstGeom prst="rect">
            <a:avLst/>
          </a:prstGeom>
          <a:solidFill>
            <a:srgbClr val="95B3D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2b</a:t>
            </a:r>
          </a:p>
        </p:txBody>
      </p:sp>
      <p:sp>
        <p:nvSpPr>
          <p:cNvPr id="22" name="Rectangle 21"/>
          <p:cNvSpPr/>
          <p:nvPr/>
        </p:nvSpPr>
        <p:spPr>
          <a:xfrm>
            <a:off x="2013694" y="3298837"/>
            <a:ext cx="1521762" cy="421342"/>
          </a:xfrm>
          <a:prstGeom prst="rect">
            <a:avLst/>
          </a:prstGeom>
          <a:solidFill>
            <a:srgbClr val="95B3D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2c</a:t>
            </a:r>
          </a:p>
        </p:txBody>
      </p:sp>
      <p:sp>
        <p:nvSpPr>
          <p:cNvPr id="23" name="Rectangle 22"/>
          <p:cNvSpPr/>
          <p:nvPr/>
        </p:nvSpPr>
        <p:spPr>
          <a:xfrm>
            <a:off x="2017059" y="3848296"/>
            <a:ext cx="1515033" cy="421342"/>
          </a:xfrm>
          <a:prstGeom prst="rect">
            <a:avLst/>
          </a:prstGeom>
          <a:solidFill>
            <a:srgbClr val="95B3D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2d</a:t>
            </a:r>
          </a:p>
        </p:txBody>
      </p:sp>
      <p:sp>
        <p:nvSpPr>
          <p:cNvPr id="24" name="Rectangle 23"/>
          <p:cNvSpPr/>
          <p:nvPr/>
        </p:nvSpPr>
        <p:spPr>
          <a:xfrm>
            <a:off x="2012575" y="4401243"/>
            <a:ext cx="1524001" cy="421342"/>
          </a:xfrm>
          <a:prstGeom prst="rect">
            <a:avLst/>
          </a:prstGeom>
          <a:solidFill>
            <a:srgbClr val="95B3D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2e</a:t>
            </a:r>
          </a:p>
        </p:txBody>
      </p:sp>
      <p:sp>
        <p:nvSpPr>
          <p:cNvPr id="25" name="Rectangle 24"/>
          <p:cNvSpPr/>
          <p:nvPr/>
        </p:nvSpPr>
        <p:spPr>
          <a:xfrm>
            <a:off x="2017059" y="4944635"/>
            <a:ext cx="1515033" cy="421342"/>
          </a:xfrm>
          <a:prstGeom prst="rect">
            <a:avLst/>
          </a:prstGeom>
          <a:solidFill>
            <a:srgbClr val="95B3D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2f</a:t>
            </a:r>
          </a:p>
        </p:txBody>
      </p:sp>
      <p:sp>
        <p:nvSpPr>
          <p:cNvPr id="28" name="Rectangle 27"/>
          <p:cNvSpPr/>
          <p:nvPr/>
        </p:nvSpPr>
        <p:spPr>
          <a:xfrm>
            <a:off x="3803830" y="2209859"/>
            <a:ext cx="1498226" cy="421342"/>
          </a:xfrm>
          <a:prstGeom prst="rect">
            <a:avLst/>
          </a:prstGeom>
          <a:solidFill>
            <a:srgbClr val="BFF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3a</a:t>
            </a:r>
          </a:p>
        </p:txBody>
      </p:sp>
      <p:sp>
        <p:nvSpPr>
          <p:cNvPr id="29" name="Rectangle 28"/>
          <p:cNvSpPr/>
          <p:nvPr/>
        </p:nvSpPr>
        <p:spPr>
          <a:xfrm>
            <a:off x="5548043" y="2209859"/>
            <a:ext cx="1521762" cy="421342"/>
          </a:xfrm>
          <a:prstGeom prst="rect">
            <a:avLst/>
          </a:prstGeom>
          <a:solidFill>
            <a:srgbClr val="CCC1D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4a</a:t>
            </a:r>
          </a:p>
        </p:txBody>
      </p:sp>
      <p:sp>
        <p:nvSpPr>
          <p:cNvPr id="30" name="Rectangle 29"/>
          <p:cNvSpPr/>
          <p:nvPr/>
        </p:nvSpPr>
        <p:spPr>
          <a:xfrm>
            <a:off x="7305127" y="2209859"/>
            <a:ext cx="1512795" cy="421342"/>
          </a:xfrm>
          <a:prstGeom prst="rect">
            <a:avLst/>
          </a:prstGeom>
          <a:solidFill>
            <a:srgbClr val="FAB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5a</a:t>
            </a:r>
          </a:p>
        </p:txBody>
      </p:sp>
      <p:sp>
        <p:nvSpPr>
          <p:cNvPr id="31" name="Rectangle 30"/>
          <p:cNvSpPr/>
          <p:nvPr/>
        </p:nvSpPr>
        <p:spPr>
          <a:xfrm>
            <a:off x="3803830" y="2762806"/>
            <a:ext cx="1498226" cy="421342"/>
          </a:xfrm>
          <a:prstGeom prst="rect">
            <a:avLst/>
          </a:prstGeom>
          <a:solidFill>
            <a:srgbClr val="BFF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3b</a:t>
            </a:r>
          </a:p>
        </p:txBody>
      </p:sp>
      <p:sp>
        <p:nvSpPr>
          <p:cNvPr id="32" name="Rectangle 31"/>
          <p:cNvSpPr/>
          <p:nvPr/>
        </p:nvSpPr>
        <p:spPr>
          <a:xfrm>
            <a:off x="3801030" y="3298837"/>
            <a:ext cx="1503827" cy="421342"/>
          </a:xfrm>
          <a:prstGeom prst="rect">
            <a:avLst/>
          </a:prstGeom>
          <a:solidFill>
            <a:srgbClr val="BFF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3c</a:t>
            </a:r>
          </a:p>
        </p:txBody>
      </p:sp>
      <p:sp>
        <p:nvSpPr>
          <p:cNvPr id="33" name="Rectangle 32"/>
          <p:cNvSpPr/>
          <p:nvPr/>
        </p:nvSpPr>
        <p:spPr>
          <a:xfrm>
            <a:off x="3805517" y="3848296"/>
            <a:ext cx="1494852" cy="421342"/>
          </a:xfrm>
          <a:prstGeom prst="rect">
            <a:avLst/>
          </a:prstGeom>
          <a:solidFill>
            <a:srgbClr val="BFF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3d</a:t>
            </a:r>
          </a:p>
        </p:txBody>
      </p:sp>
      <p:sp>
        <p:nvSpPr>
          <p:cNvPr id="34" name="Rectangle 33"/>
          <p:cNvSpPr/>
          <p:nvPr/>
        </p:nvSpPr>
        <p:spPr>
          <a:xfrm>
            <a:off x="3798790" y="4401243"/>
            <a:ext cx="1508307" cy="421342"/>
          </a:xfrm>
          <a:prstGeom prst="rect">
            <a:avLst/>
          </a:prstGeom>
          <a:solidFill>
            <a:srgbClr val="BFF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3e</a:t>
            </a:r>
          </a:p>
        </p:txBody>
      </p:sp>
      <p:sp>
        <p:nvSpPr>
          <p:cNvPr id="35" name="Rectangle 34"/>
          <p:cNvSpPr/>
          <p:nvPr/>
        </p:nvSpPr>
        <p:spPr>
          <a:xfrm>
            <a:off x="3783107" y="4944635"/>
            <a:ext cx="1539673" cy="421342"/>
          </a:xfrm>
          <a:prstGeom prst="rect">
            <a:avLst/>
          </a:prstGeom>
          <a:solidFill>
            <a:srgbClr val="BFF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3f</a:t>
            </a:r>
          </a:p>
        </p:txBody>
      </p:sp>
      <p:sp>
        <p:nvSpPr>
          <p:cNvPr id="36" name="Rectangle 35"/>
          <p:cNvSpPr/>
          <p:nvPr/>
        </p:nvSpPr>
        <p:spPr>
          <a:xfrm>
            <a:off x="5548043" y="2762806"/>
            <a:ext cx="1521762" cy="421342"/>
          </a:xfrm>
          <a:prstGeom prst="rect">
            <a:avLst/>
          </a:prstGeom>
          <a:solidFill>
            <a:srgbClr val="CCC1D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4b</a:t>
            </a:r>
          </a:p>
        </p:txBody>
      </p:sp>
      <p:sp>
        <p:nvSpPr>
          <p:cNvPr id="37" name="Rectangle 36"/>
          <p:cNvSpPr/>
          <p:nvPr/>
        </p:nvSpPr>
        <p:spPr>
          <a:xfrm>
            <a:off x="5548043" y="3298837"/>
            <a:ext cx="1521762" cy="421342"/>
          </a:xfrm>
          <a:prstGeom prst="rect">
            <a:avLst/>
          </a:prstGeom>
          <a:solidFill>
            <a:srgbClr val="CCC1D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4c</a:t>
            </a:r>
          </a:p>
        </p:txBody>
      </p:sp>
      <p:sp>
        <p:nvSpPr>
          <p:cNvPr id="38" name="Rectangle 37"/>
          <p:cNvSpPr/>
          <p:nvPr/>
        </p:nvSpPr>
        <p:spPr>
          <a:xfrm>
            <a:off x="5548043" y="3848296"/>
            <a:ext cx="1521762" cy="421342"/>
          </a:xfrm>
          <a:prstGeom prst="rect">
            <a:avLst/>
          </a:prstGeom>
          <a:solidFill>
            <a:srgbClr val="CCC1D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4d</a:t>
            </a:r>
          </a:p>
        </p:txBody>
      </p:sp>
      <p:sp>
        <p:nvSpPr>
          <p:cNvPr id="39" name="Rectangle 38"/>
          <p:cNvSpPr/>
          <p:nvPr/>
        </p:nvSpPr>
        <p:spPr>
          <a:xfrm>
            <a:off x="5548043" y="4401243"/>
            <a:ext cx="1521762" cy="421342"/>
          </a:xfrm>
          <a:prstGeom prst="rect">
            <a:avLst/>
          </a:prstGeom>
          <a:solidFill>
            <a:srgbClr val="CCC1D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4e</a:t>
            </a:r>
          </a:p>
        </p:txBody>
      </p:sp>
      <p:sp>
        <p:nvSpPr>
          <p:cNvPr id="40" name="Rectangle 39"/>
          <p:cNvSpPr/>
          <p:nvPr/>
        </p:nvSpPr>
        <p:spPr>
          <a:xfrm>
            <a:off x="7300643" y="2762806"/>
            <a:ext cx="1521762" cy="421342"/>
          </a:xfrm>
          <a:prstGeom prst="rect">
            <a:avLst/>
          </a:prstGeom>
          <a:solidFill>
            <a:srgbClr val="FAB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5b</a:t>
            </a:r>
          </a:p>
        </p:txBody>
      </p:sp>
      <p:sp>
        <p:nvSpPr>
          <p:cNvPr id="41" name="Rectangle 40"/>
          <p:cNvSpPr/>
          <p:nvPr/>
        </p:nvSpPr>
        <p:spPr>
          <a:xfrm>
            <a:off x="7300643" y="3298837"/>
            <a:ext cx="1521762" cy="421342"/>
          </a:xfrm>
          <a:prstGeom prst="rect">
            <a:avLst/>
          </a:prstGeom>
          <a:solidFill>
            <a:srgbClr val="FAB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5c</a:t>
            </a:r>
          </a:p>
        </p:txBody>
      </p:sp>
      <p:sp>
        <p:nvSpPr>
          <p:cNvPr id="42" name="Rectangle 41"/>
          <p:cNvSpPr/>
          <p:nvPr/>
        </p:nvSpPr>
        <p:spPr>
          <a:xfrm>
            <a:off x="7300643" y="3848296"/>
            <a:ext cx="1521762" cy="421342"/>
          </a:xfrm>
          <a:prstGeom prst="rect">
            <a:avLst/>
          </a:prstGeom>
          <a:solidFill>
            <a:srgbClr val="FABF8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Question 5d</a:t>
            </a:r>
          </a:p>
        </p:txBody>
      </p:sp>
      <p:sp>
        <p:nvSpPr>
          <p:cNvPr id="43" name="Rectangle 42"/>
          <p:cNvSpPr/>
          <p:nvPr/>
        </p:nvSpPr>
        <p:spPr>
          <a:xfrm>
            <a:off x="5548043" y="6210857"/>
            <a:ext cx="1521763" cy="42134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Select one</a:t>
            </a:r>
          </a:p>
        </p:txBody>
      </p:sp>
      <p:sp>
        <p:nvSpPr>
          <p:cNvPr id="44" name="Rectangle 43"/>
          <p:cNvSpPr/>
          <p:nvPr/>
        </p:nvSpPr>
        <p:spPr>
          <a:xfrm>
            <a:off x="7300643" y="6210857"/>
            <a:ext cx="1521763" cy="42134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Select one</a:t>
            </a:r>
          </a:p>
        </p:txBody>
      </p:sp>
      <p:sp>
        <p:nvSpPr>
          <p:cNvPr id="45" name="Rectangle 44"/>
          <p:cNvSpPr/>
          <p:nvPr/>
        </p:nvSpPr>
        <p:spPr>
          <a:xfrm>
            <a:off x="3796545" y="6210857"/>
            <a:ext cx="1512797" cy="421342"/>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Y/N</a:t>
            </a:r>
          </a:p>
        </p:txBody>
      </p:sp>
    </p:spTree>
    <p:extLst>
      <p:ext uri="{BB962C8B-B14F-4D97-AF65-F5344CB8AC3E}">
        <p14:creationId xmlns:p14="http://schemas.microsoft.com/office/powerpoint/2010/main" val="51987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5"/>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9" grpId="0" animBg="1"/>
      <p:bldP spid="20" grpId="0" animBg="1"/>
      <p:bldP spid="26" grpId="0" animBg="1"/>
      <p:bldP spid="27" grpId="0" animBg="1"/>
      <p:bldP spid="21" grpId="0" animBg="1"/>
      <p:bldP spid="12" grpId="0" animBg="1"/>
      <p:bldP spid="13" grpId="0" animBg="1"/>
      <p:bldP spid="14" grpId="0" animBg="1"/>
      <p:bldP spid="15" grpId="0" animBg="1"/>
      <p:bldP spid="16" grpId="0" animBg="1"/>
      <p:bldP spid="17" grpId="0" animBg="1"/>
      <p:bldP spid="18" grpId="0" animBg="1"/>
      <p:bldP spid="22" grpId="0" animBg="1"/>
      <p:bldP spid="23" grpId="0" animBg="1"/>
      <p:bldP spid="24" grpId="0" animBg="1"/>
      <p:bldP spid="25"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3385" y="920262"/>
            <a:ext cx="3868615" cy="2778369"/>
          </a:xfrm>
          <a:prstGeom prst="rect">
            <a:avLst/>
          </a:prstGeom>
          <a:solidFill>
            <a:srgbClr val="7AB800"/>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200" b="1" dirty="0" smtClean="0">
              <a:latin typeface="Verdana" panose="020B0604030504040204" pitchFamily="34" charset="0"/>
              <a:ea typeface="Verdana" panose="020B0604030504040204" pitchFamily="34" charset="0"/>
              <a:cs typeface="Verdana" panose="020B0604030504040204" pitchFamily="34" charset="0"/>
            </a:endParaRPr>
          </a:p>
          <a:p>
            <a:pPr algn="ctr"/>
            <a:r>
              <a:rPr lang="en-GB"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Strengths</a:t>
            </a:r>
          </a:p>
          <a:p>
            <a:pPr algn="ctr"/>
            <a:endParaRPr lang="en-GB" sz="1200" b="1"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ctr"/>
            <a:endParaRPr lang="en-GB" sz="1200" dirty="0">
              <a:latin typeface="Verdana" panose="020B0604030504040204" pitchFamily="34" charset="0"/>
              <a:ea typeface="Verdana" panose="020B0604030504040204" pitchFamily="34" charset="0"/>
              <a:cs typeface="Verdana" panose="020B0604030504040204" pitchFamily="34" charset="0"/>
            </a:endParaRPr>
          </a:p>
        </p:txBody>
      </p:sp>
      <p:sp>
        <p:nvSpPr>
          <p:cNvPr id="3" name="Rectangle 2"/>
          <p:cNvSpPr/>
          <p:nvPr/>
        </p:nvSpPr>
        <p:spPr>
          <a:xfrm>
            <a:off x="4724399" y="3851030"/>
            <a:ext cx="3868615" cy="2778369"/>
          </a:xfrm>
          <a:prstGeom prst="rect">
            <a:avLst/>
          </a:prstGeom>
          <a:solidFill>
            <a:srgbClr val="63CECA"/>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2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ctr"/>
            <a:r>
              <a:rPr lang="en-GB"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Threats</a:t>
            </a:r>
          </a:p>
        </p:txBody>
      </p:sp>
      <p:sp>
        <p:nvSpPr>
          <p:cNvPr id="4" name="Rectangle 3"/>
          <p:cNvSpPr/>
          <p:nvPr/>
        </p:nvSpPr>
        <p:spPr>
          <a:xfrm>
            <a:off x="703385" y="3851031"/>
            <a:ext cx="3868615" cy="2778369"/>
          </a:xfrm>
          <a:prstGeom prst="rect">
            <a:avLst/>
          </a:prstGeom>
          <a:solidFill>
            <a:srgbClr val="003D79"/>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400" b="1" dirty="0" smtClean="0">
              <a:latin typeface="Verdana" panose="020B0604030504040204" pitchFamily="34" charset="0"/>
              <a:ea typeface="Verdana" panose="020B0604030504040204" pitchFamily="34" charset="0"/>
              <a:cs typeface="Verdana" panose="020B0604030504040204" pitchFamily="34" charset="0"/>
            </a:endParaRPr>
          </a:p>
          <a:p>
            <a:pPr algn="ctr"/>
            <a:r>
              <a:rPr lang="en-GB" sz="2000" b="1" dirty="0" smtClean="0">
                <a:latin typeface="Verdana" panose="020B0604030504040204" pitchFamily="34" charset="0"/>
                <a:ea typeface="Verdana" panose="020B0604030504040204" pitchFamily="34" charset="0"/>
                <a:cs typeface="Verdana" panose="020B0604030504040204" pitchFamily="34" charset="0"/>
              </a:rPr>
              <a:t>Opportunities</a:t>
            </a:r>
          </a:p>
          <a:p>
            <a:endParaRPr lang="en-GB" sz="12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4724400" y="920262"/>
            <a:ext cx="3868615" cy="2778369"/>
          </a:xfrm>
          <a:prstGeom prst="rect">
            <a:avLst/>
          </a:prstGeom>
          <a:solidFill>
            <a:srgbClr val="008B95"/>
          </a:solidFill>
          <a:ln>
            <a:noFill/>
          </a:ln>
        </p:spPr>
        <p:style>
          <a:lnRef idx="1">
            <a:schemeClr val="accent1"/>
          </a:lnRef>
          <a:fillRef idx="3">
            <a:schemeClr val="accent1"/>
          </a:fillRef>
          <a:effectRef idx="2">
            <a:schemeClr val="accent1"/>
          </a:effectRef>
          <a:fontRef idx="minor">
            <a:schemeClr val="lt1"/>
          </a:fontRef>
        </p:style>
        <p:txBody>
          <a:bodyPr rtlCol="0" anchor="t" anchorCtr="0"/>
          <a:lstStyle/>
          <a:p>
            <a:pPr algn="ctr"/>
            <a:endParaRPr lang="en-GB" sz="1200" b="1" dirty="0" smtClean="0">
              <a:latin typeface="Verdana" panose="020B0604030504040204" pitchFamily="34" charset="0"/>
              <a:ea typeface="Verdana" panose="020B0604030504040204" pitchFamily="34" charset="0"/>
              <a:cs typeface="Verdana" panose="020B0604030504040204" pitchFamily="34" charset="0"/>
            </a:endParaRPr>
          </a:p>
          <a:p>
            <a:pPr algn="ctr"/>
            <a:r>
              <a:rPr lang="en-GB" sz="2000" b="1" dirty="0" smtClean="0">
                <a:latin typeface="Verdana" panose="020B0604030504040204" pitchFamily="34" charset="0"/>
                <a:ea typeface="Verdana" panose="020B0604030504040204" pitchFamily="34" charset="0"/>
                <a:cs typeface="Verdana" panose="020B0604030504040204" pitchFamily="34" charset="0"/>
              </a:rPr>
              <a:t>Weaknesses</a:t>
            </a:r>
          </a:p>
          <a:p>
            <a:pPr algn="ctr"/>
            <a:endParaRPr lang="en-GB" sz="12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6" name="Title 1"/>
          <p:cNvSpPr txBox="1">
            <a:spLocks/>
          </p:cNvSpPr>
          <p:nvPr/>
        </p:nvSpPr>
        <p:spPr>
          <a:xfrm>
            <a:off x="596705" y="299320"/>
            <a:ext cx="6669863" cy="587722"/>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rgbClr val="008B95"/>
                </a:solidFill>
                <a:latin typeface="Verdana"/>
                <a:cs typeface="Verdana"/>
              </a:rPr>
              <a:t>Exercise 1: </a:t>
            </a:r>
            <a:r>
              <a:rPr lang="en-US" sz="2400" dirty="0" smtClean="0">
                <a:solidFill>
                  <a:srgbClr val="008B95"/>
                </a:solidFill>
                <a:latin typeface="Verdana"/>
                <a:cs typeface="Verdana"/>
              </a:rPr>
              <a:t>SWOT analysis</a:t>
            </a:r>
            <a:endParaRPr lang="en-US" sz="2400" dirty="0">
              <a:solidFill>
                <a:srgbClr val="008B95"/>
              </a:solidFill>
              <a:latin typeface="Verdana"/>
              <a:cs typeface="Verdana"/>
            </a:endParaRPr>
          </a:p>
        </p:txBody>
      </p:sp>
    </p:spTree>
    <p:extLst>
      <p:ext uri="{BB962C8B-B14F-4D97-AF65-F5344CB8AC3E}">
        <p14:creationId xmlns:p14="http://schemas.microsoft.com/office/powerpoint/2010/main" val="1024889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940" y="604838"/>
            <a:ext cx="6860540" cy="587722"/>
          </a:xfrm>
        </p:spPr>
        <p:txBody>
          <a:bodyPr/>
          <a:lstStyle/>
          <a:p>
            <a:r>
              <a:rPr lang="en-GB" b="1" dirty="0" smtClean="0"/>
              <a:t>Achievements of </a:t>
            </a:r>
            <a:r>
              <a:rPr lang="en-GB" b="1" dirty="0" smtClean="0">
                <a:solidFill>
                  <a:srgbClr val="FF0000"/>
                </a:solidFill>
              </a:rPr>
              <a:t>Organisation - year</a:t>
            </a:r>
            <a:endParaRPr lang="en-GB" b="1" dirty="0">
              <a:solidFill>
                <a:srgbClr val="FF0000"/>
              </a:solidFill>
            </a:endParaRPr>
          </a:p>
        </p:txBody>
      </p:sp>
      <p:sp>
        <p:nvSpPr>
          <p:cNvPr id="3" name="Content Placeholder 2"/>
          <p:cNvSpPr>
            <a:spLocks noGrp="1"/>
          </p:cNvSpPr>
          <p:nvPr>
            <p:ph idx="1"/>
          </p:nvPr>
        </p:nvSpPr>
        <p:spPr>
          <a:xfrm>
            <a:off x="241300" y="1639643"/>
            <a:ext cx="4073769" cy="4525963"/>
          </a:xfrm>
        </p:spPr>
        <p:txBody>
          <a:bodyPr/>
          <a:lstStyle/>
          <a:p>
            <a:pPr marL="0" indent="0" algn="ctr">
              <a:buNone/>
            </a:pPr>
            <a:r>
              <a:rPr lang="en-GB" b="1" dirty="0" smtClean="0"/>
              <a:t>Achievements</a:t>
            </a:r>
          </a:p>
        </p:txBody>
      </p:sp>
      <p:sp>
        <p:nvSpPr>
          <p:cNvPr id="4" name="Content Placeholder 2"/>
          <p:cNvSpPr txBox="1">
            <a:spLocks/>
          </p:cNvSpPr>
          <p:nvPr/>
        </p:nvSpPr>
        <p:spPr>
          <a:xfrm>
            <a:off x="4315069" y="1639644"/>
            <a:ext cx="4384431" cy="4525963"/>
          </a:xfrm>
          <a:prstGeom prst="rect">
            <a:avLst/>
          </a:prstGeom>
        </p:spPr>
        <p:txBody>
          <a:bodyPr vert="horz" lIns="91440" tIns="45720" rIns="91440" bIns="45720" rtlCol="0">
            <a:normAutofit/>
          </a:bodyPr>
          <a:lstStyle>
            <a:lvl1pPr marL="273050" indent="-273050" algn="l" defTabSz="457200" rtl="0" eaLnBrk="1" latinLnBrk="0" hangingPunct="1">
              <a:spcBef>
                <a:spcPct val="20000"/>
              </a:spcBef>
              <a:buClr>
                <a:srgbClr val="008B95"/>
              </a:buClr>
              <a:buFont typeface="Arial"/>
              <a:buChar char="•"/>
              <a:defRPr sz="2400" kern="1200">
                <a:solidFill>
                  <a:srgbClr val="008B95"/>
                </a:solidFill>
                <a:latin typeface="Verdana"/>
                <a:ea typeface="+mn-ea"/>
                <a:cs typeface="Verdana"/>
              </a:defRPr>
            </a:lvl1pPr>
            <a:lvl2pPr marL="742950" indent="-285750" algn="l" defTabSz="457200" rtl="0" eaLnBrk="1" latinLnBrk="0" hangingPunct="1">
              <a:spcBef>
                <a:spcPct val="20000"/>
              </a:spcBef>
              <a:buClr>
                <a:srgbClr val="008B95"/>
              </a:buClr>
              <a:buFont typeface="Arial"/>
              <a:buChar char="–"/>
              <a:defRPr sz="2000" kern="1200">
                <a:solidFill>
                  <a:srgbClr val="008B95"/>
                </a:solidFill>
                <a:latin typeface="Verdana"/>
                <a:ea typeface="+mn-ea"/>
                <a:cs typeface="Verdana"/>
              </a:defRPr>
            </a:lvl2pPr>
            <a:lvl3pPr marL="1143000" indent="-228600" algn="l" defTabSz="457200" rtl="0" eaLnBrk="1" latinLnBrk="0" hangingPunct="1">
              <a:spcBef>
                <a:spcPct val="20000"/>
              </a:spcBef>
              <a:buClr>
                <a:srgbClr val="008B95"/>
              </a:buClr>
              <a:buFont typeface="Arial"/>
              <a:buChar char="•"/>
              <a:defRPr sz="1800" kern="1200">
                <a:solidFill>
                  <a:srgbClr val="008B95"/>
                </a:solidFill>
                <a:latin typeface="Verdana"/>
                <a:ea typeface="+mn-ea"/>
                <a:cs typeface="Verdana"/>
              </a:defRPr>
            </a:lvl3pPr>
            <a:lvl4pPr marL="1600200" indent="-228600" algn="l" defTabSz="457200" rtl="0" eaLnBrk="1" latinLnBrk="0" hangingPunct="1">
              <a:spcBef>
                <a:spcPct val="20000"/>
              </a:spcBef>
              <a:buClr>
                <a:srgbClr val="008B95"/>
              </a:buClr>
              <a:buFont typeface="Arial"/>
              <a:buChar char="–"/>
              <a:defRPr sz="1600" kern="1200">
                <a:solidFill>
                  <a:srgbClr val="008B95"/>
                </a:solidFill>
                <a:latin typeface="Verdana"/>
                <a:ea typeface="+mn-ea"/>
                <a:cs typeface="Verdana"/>
              </a:defRPr>
            </a:lvl4pPr>
            <a:lvl5pPr marL="2057400" indent="-228600" algn="l" defTabSz="457200" rtl="0" eaLnBrk="1" latinLnBrk="0" hangingPunct="1">
              <a:spcBef>
                <a:spcPct val="20000"/>
              </a:spcBef>
              <a:buClr>
                <a:srgbClr val="008B95"/>
              </a:buClr>
              <a:buFont typeface="Arial"/>
              <a:buChar char="»"/>
              <a:defRPr sz="1600" kern="1200">
                <a:solidFill>
                  <a:srgbClr val="008B95"/>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b="1" dirty="0" smtClean="0"/>
              <a:t>Challenges</a:t>
            </a:r>
          </a:p>
        </p:txBody>
      </p:sp>
    </p:spTree>
    <p:extLst>
      <p:ext uri="{BB962C8B-B14F-4D97-AF65-F5344CB8AC3E}">
        <p14:creationId xmlns:p14="http://schemas.microsoft.com/office/powerpoint/2010/main" val="415077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59000">
              <a:srgbClr val="63CECA"/>
            </a:gs>
            <a:gs pos="100000">
              <a:schemeClr val="accent1">
                <a:tint val="50000"/>
                <a:shade val="100000"/>
                <a:satMod val="350000"/>
              </a:schemeClr>
            </a:gs>
          </a:gsLst>
          <a:lin ang="16200000" scaled="0"/>
        </a:gradFill>
        <a:effectLst/>
      </p:bgPr>
    </p:bg>
    <p:spTree>
      <p:nvGrpSpPr>
        <p:cNvPr id="1" name=""/>
        <p:cNvGrpSpPr/>
        <p:nvPr/>
      </p:nvGrpSpPr>
      <p:grpSpPr>
        <a:xfrm>
          <a:off x="0" y="0"/>
          <a:ext cx="0" cy="0"/>
          <a:chOff x="0" y="0"/>
          <a:chExt cx="0" cy="0"/>
        </a:xfrm>
      </p:grpSpPr>
      <p:sp>
        <p:nvSpPr>
          <p:cNvPr id="4" name="Right Arrow 3"/>
          <p:cNvSpPr/>
          <p:nvPr/>
        </p:nvSpPr>
        <p:spPr>
          <a:xfrm>
            <a:off x="1158240" y="2072640"/>
            <a:ext cx="6918960" cy="2697480"/>
          </a:xfrm>
          <a:prstGeom prst="rightArrow">
            <a:avLst/>
          </a:prstGeom>
          <a:solidFill>
            <a:srgbClr val="008B95"/>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latin typeface="Verdana" panose="020B0604030504040204" pitchFamily="34" charset="0"/>
                <a:ea typeface="Verdana" panose="020B0604030504040204" pitchFamily="34" charset="0"/>
                <a:cs typeface="Verdana" panose="020B0604030504040204" pitchFamily="34" charset="0"/>
              </a:rPr>
              <a:t>CCAT section on Governance</a:t>
            </a:r>
            <a:endParaRPr lang="en-GB"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0602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463377"/>
            <a:ext cx="8229600" cy="587722"/>
          </a:xfrm>
        </p:spPr>
        <p:txBody>
          <a:bodyPr/>
          <a:lstStyle/>
          <a:p>
            <a:r>
              <a:rPr lang="en-GB" b="1" dirty="0" smtClean="0"/>
              <a:t>Emissions performance to date</a:t>
            </a:r>
            <a:endParaRPr lang="en-GB" b="1"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3149127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4242" y="354257"/>
            <a:ext cx="8591232" cy="587375"/>
          </a:xfrm>
          <a:prstGeom prst="rect">
            <a:avLst/>
          </a:prstGeom>
        </p:spPr>
        <p:txBody>
          <a:bodyPr/>
          <a:lstStyle/>
          <a:p>
            <a:pPr algn="l"/>
            <a:r>
              <a:rPr lang="en-GB" sz="2400" b="1" dirty="0">
                <a:solidFill>
                  <a:srgbClr val="008B95"/>
                </a:solidFill>
                <a:latin typeface="Verdana"/>
                <a:cs typeface="Verdana"/>
              </a:rPr>
              <a:t>Exercise </a:t>
            </a:r>
            <a:r>
              <a:rPr lang="en-GB" sz="2400" b="1" dirty="0" smtClean="0">
                <a:solidFill>
                  <a:srgbClr val="008B95"/>
                </a:solidFill>
                <a:latin typeface="Verdana"/>
                <a:cs typeface="Verdana"/>
              </a:rPr>
              <a:t>2: </a:t>
            </a:r>
            <a:r>
              <a:rPr lang="en-GB" sz="2400" dirty="0" smtClean="0">
                <a:solidFill>
                  <a:srgbClr val="008B95"/>
                </a:solidFill>
                <a:latin typeface="Verdana"/>
                <a:cs typeface="Verdana"/>
              </a:rPr>
              <a:t>allocation </a:t>
            </a:r>
            <a:r>
              <a:rPr lang="en-GB" sz="2400" dirty="0">
                <a:solidFill>
                  <a:srgbClr val="008B95"/>
                </a:solidFill>
                <a:latin typeface="Verdana"/>
                <a:cs typeface="Verdana"/>
              </a:rPr>
              <a:t>of effort </a:t>
            </a:r>
            <a:r>
              <a:rPr lang="en-GB" sz="2400" dirty="0" smtClean="0">
                <a:solidFill>
                  <a:srgbClr val="008B95"/>
                </a:solidFill>
                <a:latin typeface="Verdana"/>
                <a:cs typeface="Verdana"/>
              </a:rPr>
              <a:t>for carbon management activities</a:t>
            </a:r>
            <a:endParaRPr lang="en-GB" sz="2400" dirty="0">
              <a:solidFill>
                <a:srgbClr val="008B95"/>
              </a:solidFill>
              <a:latin typeface="Verdana"/>
              <a:cs typeface="Verdana"/>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3959123394"/>
              </p:ext>
            </p:extLst>
          </p:nvPr>
        </p:nvGraphicFramePr>
        <p:xfrm>
          <a:off x="350520" y="1343808"/>
          <a:ext cx="8564954" cy="5294555"/>
        </p:xfrm>
        <a:graphic>
          <a:graphicData uri="http://schemas.openxmlformats.org/drawingml/2006/table">
            <a:tbl>
              <a:tblPr firstRow="1" bandRow="1">
                <a:tableStyleId>{5C22544A-7EE6-4342-B048-85BDC9FD1C3A}</a:tableStyleId>
              </a:tblPr>
              <a:tblGrid>
                <a:gridCol w="4558036"/>
                <a:gridCol w="2003459"/>
                <a:gridCol w="2003459"/>
              </a:tblGrid>
              <a:tr h="1253591">
                <a:tc>
                  <a:txBody>
                    <a:bodyPr/>
                    <a:lstStyle/>
                    <a:p>
                      <a:r>
                        <a:rPr lang="en-GB" sz="1800" dirty="0" smtClean="0">
                          <a:latin typeface="Verdana" panose="020B0604030504040204" pitchFamily="34" charset="0"/>
                          <a:ea typeface="Verdana" panose="020B0604030504040204" pitchFamily="34" charset="0"/>
                          <a:cs typeface="Verdana" panose="020B0604030504040204" pitchFamily="34" charset="0"/>
                        </a:rPr>
                        <a:t>Activity</a:t>
                      </a:r>
                      <a:endParaRPr lang="en-GB" sz="1800" dirty="0">
                        <a:latin typeface="Verdana" panose="020B0604030504040204" pitchFamily="34" charset="0"/>
                        <a:ea typeface="Verdana" panose="020B0604030504040204" pitchFamily="34" charset="0"/>
                        <a:cs typeface="Verdana" panose="020B0604030504040204" pitchFamily="34" charset="0"/>
                      </a:endParaRPr>
                    </a:p>
                  </a:txBody>
                  <a:tcPr>
                    <a:lnB w="19050" cap="flat" cmpd="sng" algn="ctr">
                      <a:solidFill>
                        <a:schemeClr val="bg1"/>
                      </a:solidFill>
                      <a:prstDash val="solid"/>
                      <a:round/>
                      <a:headEnd type="none" w="med" len="med"/>
                      <a:tailEnd type="none" w="med" len="med"/>
                    </a:lnB>
                    <a:solidFill>
                      <a:srgbClr val="366092"/>
                    </a:solidFill>
                  </a:tcPr>
                </a:tc>
                <a:tc>
                  <a:txBody>
                    <a:bodyPr/>
                    <a:lstStyle/>
                    <a:p>
                      <a:pPr algn="ctr"/>
                      <a:r>
                        <a:rPr lang="en-GB" sz="1800" dirty="0" smtClean="0">
                          <a:latin typeface="Verdana" panose="020B0604030504040204" pitchFamily="34" charset="0"/>
                          <a:ea typeface="Verdana" panose="020B0604030504040204" pitchFamily="34" charset="0"/>
                          <a:cs typeface="Verdana" panose="020B0604030504040204" pitchFamily="34" charset="0"/>
                        </a:rPr>
                        <a:t>Current % of time spent on this activity</a:t>
                      </a:r>
                      <a:endParaRPr lang="en-GB" sz="1800" dirty="0">
                        <a:latin typeface="Verdana" panose="020B0604030504040204" pitchFamily="34" charset="0"/>
                        <a:ea typeface="Verdana" panose="020B0604030504040204" pitchFamily="34" charset="0"/>
                        <a:cs typeface="Verdana" panose="020B0604030504040204" pitchFamily="34" charset="0"/>
                      </a:endParaRPr>
                    </a:p>
                  </a:txBody>
                  <a:tcPr anchor="ctr">
                    <a:lnB w="19050" cap="flat" cmpd="sng" algn="ctr">
                      <a:solidFill>
                        <a:schemeClr val="bg1"/>
                      </a:solidFill>
                      <a:prstDash val="solid"/>
                      <a:round/>
                      <a:headEnd type="none" w="med" len="med"/>
                      <a:tailEnd type="none" w="med" len="med"/>
                    </a:lnB>
                    <a:solidFill>
                      <a:srgbClr val="366092"/>
                    </a:solidFill>
                  </a:tcPr>
                </a:tc>
                <a:tc>
                  <a:txBody>
                    <a:bodyPr/>
                    <a:lstStyle/>
                    <a:p>
                      <a:pPr algn="ctr"/>
                      <a:r>
                        <a:rPr lang="en-GB" sz="1800" dirty="0" smtClean="0">
                          <a:latin typeface="Verdana" panose="020B0604030504040204" pitchFamily="34" charset="0"/>
                          <a:ea typeface="Verdana" panose="020B0604030504040204" pitchFamily="34" charset="0"/>
                          <a:cs typeface="Verdana" panose="020B0604030504040204" pitchFamily="34" charset="0"/>
                        </a:rPr>
                        <a:t>Ideal % of time allocated to the activity</a:t>
                      </a:r>
                      <a:endParaRPr lang="en-GB" sz="1800" dirty="0">
                        <a:latin typeface="Verdana" panose="020B0604030504040204" pitchFamily="34" charset="0"/>
                        <a:ea typeface="Verdana" panose="020B0604030504040204" pitchFamily="34" charset="0"/>
                        <a:cs typeface="Verdana" panose="020B0604030504040204" pitchFamily="34" charset="0"/>
                      </a:endParaRPr>
                    </a:p>
                  </a:txBody>
                  <a:tcPr>
                    <a:lnB w="19050" cap="flat" cmpd="sng" algn="ctr">
                      <a:solidFill>
                        <a:schemeClr val="bg1"/>
                      </a:solidFill>
                      <a:prstDash val="solid"/>
                      <a:round/>
                      <a:headEnd type="none" w="med" len="med"/>
                      <a:tailEnd type="none" w="med" len="med"/>
                    </a:lnB>
                    <a:solidFill>
                      <a:srgbClr val="366092"/>
                    </a:solidFill>
                  </a:tcPr>
                </a:tc>
              </a:tr>
              <a:tr h="424481">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Emission data collection</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79088">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Emission</a:t>
                      </a:r>
                      <a:r>
                        <a:rPr lang="en-GB" baseline="0" dirty="0" smtClean="0">
                          <a:latin typeface="Verdana" panose="020B0604030504040204" pitchFamily="34" charset="0"/>
                          <a:ea typeface="Verdana" panose="020B0604030504040204" pitchFamily="34" charset="0"/>
                          <a:cs typeface="Verdana" panose="020B0604030504040204" pitchFamily="34" charset="0"/>
                        </a:rPr>
                        <a:t> d</a:t>
                      </a:r>
                      <a:r>
                        <a:rPr lang="en-GB" dirty="0" smtClean="0">
                          <a:latin typeface="Verdana" panose="020B0604030504040204" pitchFamily="34" charset="0"/>
                          <a:ea typeface="Verdana" panose="020B0604030504040204" pitchFamily="34" charset="0"/>
                          <a:cs typeface="Verdana" panose="020B0604030504040204" pitchFamily="34" charset="0"/>
                        </a:rPr>
                        <a:t>ata analysis</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28489">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Identifying and costing projects</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28489">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Implementing projects</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53789">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Internal</a:t>
                      </a:r>
                      <a:r>
                        <a:rPr lang="en-GB" baseline="0" dirty="0" smtClean="0">
                          <a:latin typeface="Verdana" panose="020B0604030504040204" pitchFamily="34" charset="0"/>
                          <a:ea typeface="Verdana" panose="020B0604030504040204" pitchFamily="34" charset="0"/>
                          <a:cs typeface="Verdana" panose="020B0604030504040204" pitchFamily="34" charset="0"/>
                        </a:rPr>
                        <a:t> reporting</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25427">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External</a:t>
                      </a:r>
                      <a:r>
                        <a:rPr lang="en-GB" baseline="0" dirty="0" smtClean="0">
                          <a:latin typeface="Verdana" panose="020B0604030504040204" pitchFamily="34" charset="0"/>
                          <a:ea typeface="Verdana" panose="020B0604030504040204" pitchFamily="34" charset="0"/>
                          <a:cs typeface="Verdana" panose="020B0604030504040204" pitchFamily="34" charset="0"/>
                        </a:rPr>
                        <a:t> reporting</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67067">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Carbon</a:t>
                      </a:r>
                      <a:r>
                        <a:rPr lang="en-GB" baseline="0" dirty="0" smtClean="0">
                          <a:latin typeface="Verdana" panose="020B0604030504040204" pitchFamily="34" charset="0"/>
                          <a:ea typeface="Verdana" panose="020B0604030504040204" pitchFamily="34" charset="0"/>
                          <a:cs typeface="Verdana" panose="020B0604030504040204" pitchFamily="34" charset="0"/>
                        </a:rPr>
                        <a:t> management team meetings</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67067">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Carbon management board meetings</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r h="467067">
                <a:tc>
                  <a:txBody>
                    <a:bodyPr/>
                    <a:lstStyle/>
                    <a:p>
                      <a:r>
                        <a:rPr lang="en-GB" dirty="0" smtClean="0">
                          <a:latin typeface="Verdana" panose="020B0604030504040204" pitchFamily="34" charset="0"/>
                          <a:ea typeface="Verdana" panose="020B0604030504040204" pitchFamily="34" charset="0"/>
                          <a:cs typeface="Verdana" panose="020B0604030504040204" pitchFamily="34" charset="0"/>
                        </a:rPr>
                        <a:t>Communication</a:t>
                      </a:r>
                      <a:endParaRPr lang="en-GB" dirty="0">
                        <a:latin typeface="Verdana" panose="020B0604030504040204" pitchFamily="34" charset="0"/>
                        <a:ea typeface="Verdana" panose="020B0604030504040204" pitchFamily="34" charset="0"/>
                        <a:cs typeface="Verdana" panose="020B0604030504040204" pitchFamily="34" charset="0"/>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c>
                  <a:txBody>
                    <a:bodyPr/>
                    <a:lstStyle/>
                    <a:p>
                      <a:endParaRPr lang="en-GB"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95B3D7"/>
                    </a:solidFill>
                  </a:tcPr>
                </a:tc>
              </a:tr>
            </a:tbl>
          </a:graphicData>
        </a:graphic>
      </p:graphicFrame>
    </p:spTree>
    <p:extLst>
      <p:ext uri="{BB962C8B-B14F-4D97-AF65-F5344CB8AC3E}">
        <p14:creationId xmlns:p14="http://schemas.microsoft.com/office/powerpoint/2010/main" val="3261569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age for tables et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10424</TotalTime>
  <Words>2280</Words>
  <Application>Microsoft Office PowerPoint</Application>
  <PresentationFormat>On-screen Show (4:3)</PresentationFormat>
  <Paragraphs>263</Paragraphs>
  <Slides>19</Slides>
  <Notes>19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19</vt:i4>
      </vt:variant>
    </vt:vector>
  </HeadingPairs>
  <TitlesOfParts>
    <vt:vector size="25" baseType="lpstr">
      <vt:lpstr>Arial</vt:lpstr>
      <vt:lpstr>Calibri</vt:lpstr>
      <vt:lpstr>Verdana</vt:lpstr>
      <vt:lpstr>Office Theme</vt:lpstr>
      <vt:lpstr>Blank page for tables etc</vt:lpstr>
      <vt:lpstr>Custom Design</vt:lpstr>
      <vt:lpstr>Climate Change Assessment Tool Workshop</vt:lpstr>
      <vt:lpstr>CCAT workshop outline</vt:lpstr>
      <vt:lpstr>The Climate Change Assessment Tool</vt:lpstr>
      <vt:lpstr>PowerPoint Presentation</vt:lpstr>
      <vt:lpstr>PowerPoint Presentation</vt:lpstr>
      <vt:lpstr>Achievements of Organisation - year</vt:lpstr>
      <vt:lpstr>PowerPoint Presentation</vt:lpstr>
      <vt:lpstr>Emissions performance to date</vt:lpstr>
      <vt:lpstr>Exercise 2: allocation of effort for carbon management activities</vt:lpstr>
      <vt:lpstr>PowerPoint Presentation</vt:lpstr>
      <vt:lpstr>Exercise 3: impact of climate change on estate and services</vt:lpstr>
      <vt:lpstr>PowerPoint Presentation</vt:lpstr>
      <vt:lpstr>Exercise 4: communication required for CC behaviour</vt:lpstr>
      <vt:lpstr>PowerPoint Presentation</vt:lpstr>
      <vt:lpstr>Exercise 5: Procurement considerations and constraints</vt:lpstr>
      <vt:lpstr>PowerPoint Presentation</vt:lpstr>
      <vt:lpstr>Exercise 6: where do you want Organisation X to be?</vt:lpstr>
      <vt:lpstr>Results from CCAT for Organisation X</vt:lpstr>
      <vt:lpstr>PowerPoint Presentation</vt:lpstr>
    </vt:vector>
  </TitlesOfParts>
  <Company>Corporate Culture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Matthews</dc:creator>
  <cp:lastModifiedBy>Amy Weir</cp:lastModifiedBy>
  <cp:revision>232</cp:revision>
  <dcterms:created xsi:type="dcterms:W3CDTF">2013-05-21T09:32:59Z</dcterms:created>
  <dcterms:modified xsi:type="dcterms:W3CDTF">2017-05-16T10:58:08Z</dcterms:modified>
</cp:coreProperties>
</file>